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67" r:id="rId4"/>
    <p:sldId id="266" r:id="rId5"/>
    <p:sldId id="272" r:id="rId6"/>
    <p:sldId id="259" r:id="rId7"/>
    <p:sldId id="264" r:id="rId8"/>
    <p:sldId id="260" r:id="rId9"/>
    <p:sldId id="261" r:id="rId10"/>
    <p:sldId id="268" r:id="rId11"/>
    <p:sldId id="262" r:id="rId12"/>
    <p:sldId id="269" r:id="rId13"/>
    <p:sldId id="271" r:id="rId14"/>
    <p:sldId id="265" r:id="rId15"/>
    <p:sldId id="263"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49" autoAdjust="0"/>
    <p:restoredTop sz="94660"/>
  </p:normalViewPr>
  <p:slideViewPr>
    <p:cSldViewPr snapToGrid="0">
      <p:cViewPr varScale="1">
        <p:scale>
          <a:sx n="64" d="100"/>
          <a:sy n="64" d="100"/>
        </p:scale>
        <p:origin x="78"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7/13/2021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6.emf"/><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png"/><Relationship Id="rId2" Type="http://schemas.openxmlformats.org/officeDocument/2006/relationships/image" Target="../media/image41.jpe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mailto:Reception@hurst-hill.dudley.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a:extLst>
              <a:ext uri="{FF2B5EF4-FFF2-40B4-BE49-F238E27FC236}">
                <a16:creationId xmlns="" xmlns:a16="http://schemas.microsoft.com/office/drawing/2014/main" id="{A1FAD2C1-8566-47BC-99D8-0CE92F2DD837}"/>
              </a:ext>
            </a:extLst>
          </p:cNvPr>
          <p:cNvSpPr txBox="1">
            <a:spLocks noChangeArrowheads="1"/>
          </p:cNvSpPr>
          <p:nvPr/>
        </p:nvSpPr>
        <p:spPr bwMode="auto">
          <a:xfrm>
            <a:off x="1010304" y="-1588"/>
            <a:ext cx="8768695" cy="120332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200" b="0" i="0" u="sng" strike="noStrike" cap="none" normalizeH="0" baseline="0" dirty="0">
                <a:ln>
                  <a:noFill/>
                </a:ln>
                <a:solidFill>
                  <a:srgbClr val="00B050"/>
                </a:solidFill>
                <a:effectLst/>
                <a:latin typeface="Kinetic Letters" panose="02000000000000000000" pitchFamily="50" charset="0"/>
              </a:rPr>
              <a:t>Welcome to Hurst Hill Primary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3">
            <a:extLst>
              <a:ext uri="{FF2B5EF4-FFF2-40B4-BE49-F238E27FC236}">
                <a16:creationId xmlns="" xmlns:a16="http://schemas.microsoft.com/office/drawing/2014/main" id="{2ED89200-976A-42E1-BDD9-20D4EB17CBFD}"/>
              </a:ext>
            </a:extLst>
          </p:cNvPr>
          <p:cNvSpPr txBox="1">
            <a:spLocks noChangeArrowheads="1"/>
          </p:cNvSpPr>
          <p:nvPr/>
        </p:nvSpPr>
        <p:spPr bwMode="auto">
          <a:xfrm>
            <a:off x="1010304" y="988841"/>
            <a:ext cx="7459663" cy="14446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00B050"/>
                </a:solidFill>
                <a:effectLst/>
                <a:latin typeface="Kinetic Letters" panose="02000000000000000000" pitchFamily="50" charset="0"/>
              </a:rPr>
              <a:t>You will be joining our Nursery class.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00B050"/>
                </a:solidFill>
                <a:effectLst/>
                <a:latin typeface="Kinetic Letters" panose="02000000000000000000" pitchFamily="50" charset="0"/>
              </a:rPr>
              <a:t>We are very excited to meet you!</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8" name="Picture 4">
            <a:extLst>
              <a:ext uri="{FF2B5EF4-FFF2-40B4-BE49-F238E27FC236}">
                <a16:creationId xmlns="" xmlns:a16="http://schemas.microsoft.com/office/drawing/2014/main" id="{692794B3-8DCF-43F4-BC89-A557E9BB0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832" y="2148423"/>
            <a:ext cx="5493889"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7" name="Text Box 5">
            <a:extLst>
              <a:ext uri="{FF2B5EF4-FFF2-40B4-BE49-F238E27FC236}">
                <a16:creationId xmlns="" xmlns:a16="http://schemas.microsoft.com/office/drawing/2014/main" id="{808327CA-FC95-49D9-BECA-309A7474EA14}"/>
              </a:ext>
            </a:extLst>
          </p:cNvPr>
          <p:cNvSpPr txBox="1">
            <a:spLocks noChangeArrowheads="1"/>
          </p:cNvSpPr>
          <p:nvPr/>
        </p:nvSpPr>
        <p:spPr bwMode="auto">
          <a:xfrm>
            <a:off x="2081832" y="4555073"/>
            <a:ext cx="5493890" cy="6265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This is our main school entrance. Here you will find Miss Blaze </a:t>
            </a:r>
            <a:r>
              <a:rPr kumimoji="0" lang="en-GB" altLang="en-US" sz="2200" b="0" i="0" u="none" strike="noStrike" cap="none" normalizeH="0" baseline="0" dirty="0" smtClean="0">
                <a:ln>
                  <a:noFill/>
                </a:ln>
                <a:solidFill>
                  <a:srgbClr val="00B050"/>
                </a:solidFill>
                <a:effectLst/>
                <a:latin typeface="Kinetic Letters" panose="02000000000000000000" pitchFamily="50" charset="0"/>
              </a:rPr>
              <a:t>and Mrs Darrell- </a:t>
            </a:r>
            <a:r>
              <a:rPr kumimoji="0" lang="en-GB" altLang="en-US" sz="2200" b="0" i="0" u="none" strike="noStrike" cap="none" normalizeH="0" baseline="0" dirty="0">
                <a:ln>
                  <a:noFill/>
                </a:ln>
                <a:solidFill>
                  <a:srgbClr val="00B050"/>
                </a:solidFill>
                <a:effectLst/>
                <a:latin typeface="Kinetic Letters" panose="02000000000000000000" pitchFamily="50" charset="0"/>
              </a:rPr>
              <a:t>our school admin </a:t>
            </a:r>
            <a:r>
              <a:rPr lang="en-GB" altLang="en-US" sz="2200" dirty="0" smtClean="0">
                <a:solidFill>
                  <a:srgbClr val="00B050"/>
                </a:solidFill>
                <a:latin typeface="Kinetic Letters" panose="02000000000000000000" pitchFamily="50" charset="0"/>
              </a:rPr>
              <a:t>team. They will</a:t>
            </a:r>
            <a:r>
              <a:rPr kumimoji="0" lang="en-GB" altLang="en-US" sz="2200" b="0" i="0" u="none" strike="noStrike" cap="none" normalizeH="0" baseline="0" dirty="0" smtClean="0">
                <a:ln>
                  <a:noFill/>
                </a:ln>
                <a:solidFill>
                  <a:srgbClr val="00B050"/>
                </a:solidFill>
                <a:effectLst/>
                <a:latin typeface="Kinetic Letters" panose="02000000000000000000" pitchFamily="50" charset="0"/>
              </a:rPr>
              <a:t> </a:t>
            </a:r>
            <a:r>
              <a:rPr kumimoji="0" lang="en-GB" altLang="en-US" sz="2200" b="0" i="0" u="none" strike="noStrike" cap="none" normalizeH="0" baseline="0" dirty="0">
                <a:ln>
                  <a:noFill/>
                </a:ln>
                <a:solidFill>
                  <a:srgbClr val="00B050"/>
                </a:solidFill>
                <a:effectLst/>
                <a:latin typeface="Kinetic Letters" panose="02000000000000000000" pitchFamily="50" charset="0"/>
              </a:rPr>
              <a:t>help with any enquires. </a:t>
            </a:r>
            <a:endParaRPr kumimoji="0" lang="en-US" altLang="en-US" sz="2200" b="0" i="0" u="none" strike="noStrike" cap="none" normalizeH="0" baseline="0" dirty="0">
              <a:ln>
                <a:noFill/>
              </a:ln>
              <a:solidFill>
                <a:schemeClr val="tx1"/>
              </a:solidFill>
              <a:effectLst/>
              <a:latin typeface="Arial" panose="020B0604020202020204" pitchFamily="34" charset="0"/>
            </a:endParaRPr>
          </a:p>
        </p:txBody>
      </p:sp>
      <p:pic>
        <p:nvPicPr>
          <p:cNvPr id="1030" name="Picture 6">
            <a:extLst>
              <a:ext uri="{FF2B5EF4-FFF2-40B4-BE49-F238E27FC236}">
                <a16:creationId xmlns="" xmlns:a16="http://schemas.microsoft.com/office/drawing/2014/main" id="{0CAD82C2-900F-45F2-8B53-ECCC8D346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341" y="4941198"/>
            <a:ext cx="1788491" cy="1735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1" name="Picture 7">
            <a:extLst>
              <a:ext uri="{FF2B5EF4-FFF2-40B4-BE49-F238E27FC236}">
                <a16:creationId xmlns="" xmlns:a16="http://schemas.microsoft.com/office/drawing/2014/main" id="{AC4CEB02-A497-47D8-BD32-5330C9AB3B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78999" y="4941198"/>
            <a:ext cx="2238375" cy="17938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8" name="Text Box 8">
            <a:extLst>
              <a:ext uri="{FF2B5EF4-FFF2-40B4-BE49-F238E27FC236}">
                <a16:creationId xmlns="" xmlns:a16="http://schemas.microsoft.com/office/drawing/2014/main" id="{8B3B7FCB-2F8B-4160-B19D-99EE8D717811}"/>
              </a:ext>
            </a:extLst>
          </p:cNvPr>
          <p:cNvSpPr txBox="1">
            <a:spLocks noChangeArrowheads="1"/>
          </p:cNvSpPr>
          <p:nvPr/>
        </p:nvSpPr>
        <p:spPr bwMode="auto">
          <a:xfrm>
            <a:off x="2117326" y="5604565"/>
            <a:ext cx="2711450" cy="10588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B050"/>
                </a:solidFill>
                <a:effectLst/>
                <a:latin typeface="Kinetic Letters" panose="02000000000000000000" pitchFamily="50" charset="0"/>
              </a:rPr>
              <a:t>This is our school logo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Arrow: Right 10">
            <a:extLst>
              <a:ext uri="{FF2B5EF4-FFF2-40B4-BE49-F238E27FC236}">
                <a16:creationId xmlns="" xmlns:a16="http://schemas.microsoft.com/office/drawing/2014/main" id="{E046910F-54F4-4AFC-8053-3E2202CC18D7}"/>
              </a:ext>
            </a:extLst>
          </p:cNvPr>
          <p:cNvSpPr/>
          <p:nvPr/>
        </p:nvSpPr>
        <p:spPr>
          <a:xfrm rot="10800000">
            <a:off x="2716696" y="6133996"/>
            <a:ext cx="1568413" cy="293308"/>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Box 9">
            <a:extLst>
              <a:ext uri="{FF2B5EF4-FFF2-40B4-BE49-F238E27FC236}">
                <a16:creationId xmlns="" xmlns:a16="http://schemas.microsoft.com/office/drawing/2014/main" id="{02D276CF-6031-4F16-8E8B-6F1757A63DD2}"/>
              </a:ext>
            </a:extLst>
          </p:cNvPr>
          <p:cNvSpPr txBox="1">
            <a:spLocks noChangeArrowheads="1"/>
          </p:cNvSpPr>
          <p:nvPr/>
        </p:nvSpPr>
        <p:spPr bwMode="auto">
          <a:xfrm>
            <a:off x="6763855" y="5413374"/>
            <a:ext cx="2711449" cy="14446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Our school forms part of the Hales Valley Multi Academy Trust</a:t>
            </a:r>
            <a:endParaRPr kumimoji="0" lang="en-US" altLang="en-US" sz="2200" b="0" i="0" u="none" strike="noStrike" cap="none" normalizeH="0" baseline="0" dirty="0">
              <a:ln>
                <a:noFill/>
              </a:ln>
              <a:solidFill>
                <a:schemeClr val="tx1"/>
              </a:solidFill>
              <a:effectLst/>
              <a:latin typeface="Arial" panose="020B0604020202020204" pitchFamily="34" charset="0"/>
            </a:endParaRPr>
          </a:p>
        </p:txBody>
      </p:sp>
      <p:sp>
        <p:nvSpPr>
          <p:cNvPr id="16" name="Arrow: Right 15">
            <a:extLst>
              <a:ext uri="{FF2B5EF4-FFF2-40B4-BE49-F238E27FC236}">
                <a16:creationId xmlns="" xmlns:a16="http://schemas.microsoft.com/office/drawing/2014/main" id="{50FD3D9A-A191-4B09-B182-0ABD7AB13B08}"/>
              </a:ext>
            </a:extLst>
          </p:cNvPr>
          <p:cNvSpPr/>
          <p:nvPr/>
        </p:nvSpPr>
        <p:spPr>
          <a:xfrm>
            <a:off x="7335372" y="6133997"/>
            <a:ext cx="1568413" cy="293308"/>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756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 xmlns:a16="http://schemas.microsoft.com/office/drawing/2014/main" id="{447F4CE1-6277-4377-8D6E-2C0FE6C7CF5F}"/>
              </a:ext>
            </a:extLst>
          </p:cNvPr>
          <p:cNvSpPr txBox="1">
            <a:spLocks noChangeArrowheads="1"/>
          </p:cNvSpPr>
          <p:nvPr/>
        </p:nvSpPr>
        <p:spPr bwMode="auto">
          <a:xfrm>
            <a:off x="1588" y="0"/>
            <a:ext cx="9777412" cy="10382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7200" b="1" i="0" u="sng" strike="noStrike" cap="none" normalizeH="0" baseline="0">
                <a:ln>
                  <a:noFill/>
                </a:ln>
                <a:solidFill>
                  <a:srgbClr val="00B050"/>
                </a:solidFill>
                <a:effectLst/>
                <a:latin typeface="Kinetic Letters" panose="02000000000000000000" pitchFamily="50" charset="0"/>
              </a:rPr>
              <a:t>Our Nursery Team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 name="Text Box 3">
            <a:extLst>
              <a:ext uri="{FF2B5EF4-FFF2-40B4-BE49-F238E27FC236}">
                <a16:creationId xmlns="" xmlns:a16="http://schemas.microsoft.com/office/drawing/2014/main" id="{521244A8-D435-4DB7-A96F-D450E5714261}"/>
              </a:ext>
            </a:extLst>
          </p:cNvPr>
          <p:cNvSpPr txBox="1">
            <a:spLocks noChangeArrowheads="1"/>
          </p:cNvSpPr>
          <p:nvPr/>
        </p:nvSpPr>
        <p:spPr bwMode="auto">
          <a:xfrm>
            <a:off x="862979" y="1139688"/>
            <a:ext cx="8769350" cy="103822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You will see these teachers every day, they will support you to learn new things. At different times of the day you will go into small groups to complete activities with your key person. Parents will be informed of their chi</a:t>
            </a:r>
            <a:r>
              <a:rPr lang="en-GB" altLang="en-US" sz="2200" dirty="0">
                <a:solidFill>
                  <a:srgbClr val="00B050"/>
                </a:solidFill>
                <a:latin typeface="Kinetic Letters" panose="02000000000000000000" pitchFamily="50" charset="0"/>
              </a:rPr>
              <a:t>ld’s key person when they have completed their settling in period.</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076" name="Picture 4">
            <a:extLst>
              <a:ext uri="{FF2B5EF4-FFF2-40B4-BE49-F238E27FC236}">
                <a16:creationId xmlns="" xmlns:a16="http://schemas.microsoft.com/office/drawing/2014/main" id="{DEA16DE1-1F4C-43D4-89A4-D09AE39E17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997" t="6816" b="11310"/>
          <a:stretch/>
        </p:blipFill>
        <p:spPr bwMode="auto">
          <a:xfrm rot="5400000">
            <a:off x="3862722" y="2875456"/>
            <a:ext cx="2808930" cy="201433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Text Box 5">
            <a:extLst>
              <a:ext uri="{FF2B5EF4-FFF2-40B4-BE49-F238E27FC236}">
                <a16:creationId xmlns="" xmlns:a16="http://schemas.microsoft.com/office/drawing/2014/main" id="{FEEAB3F5-59BE-4CCA-AA91-BCC17E99D645}"/>
              </a:ext>
            </a:extLst>
          </p:cNvPr>
          <p:cNvSpPr txBox="1">
            <a:spLocks noChangeArrowheads="1"/>
          </p:cNvSpPr>
          <p:nvPr/>
        </p:nvSpPr>
        <p:spPr bwMode="auto">
          <a:xfrm>
            <a:off x="4022897" y="5367130"/>
            <a:ext cx="2449513" cy="11223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Mrs C Norwood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Nursery Practitioner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 Box 6">
            <a:extLst>
              <a:ext uri="{FF2B5EF4-FFF2-40B4-BE49-F238E27FC236}">
                <a16:creationId xmlns="" xmlns:a16="http://schemas.microsoft.com/office/drawing/2014/main" id="{3BBC6941-698F-47FF-BC26-CF616A4D2B4B}"/>
              </a:ext>
            </a:extLst>
          </p:cNvPr>
          <p:cNvSpPr txBox="1">
            <a:spLocks noChangeArrowheads="1"/>
          </p:cNvSpPr>
          <p:nvPr/>
        </p:nvSpPr>
        <p:spPr bwMode="auto">
          <a:xfrm>
            <a:off x="862979" y="5367129"/>
            <a:ext cx="2449513" cy="11223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B050"/>
                </a:solidFill>
                <a:effectLst/>
                <a:latin typeface="Kinetic Letters" panose="02000000000000000000" pitchFamily="50" charset="0"/>
              </a:rPr>
              <a:t>Miss J Morgan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B050"/>
                </a:solidFill>
                <a:effectLst/>
                <a:latin typeface="Kinetic Letters" panose="02000000000000000000" pitchFamily="50" charset="0"/>
              </a:rPr>
              <a:t>Nursery Manager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Text Box 7">
            <a:extLst>
              <a:ext uri="{FF2B5EF4-FFF2-40B4-BE49-F238E27FC236}">
                <a16:creationId xmlns="" xmlns:a16="http://schemas.microsoft.com/office/drawing/2014/main" id="{B85EEF43-2E23-479C-BFB2-CFBBC74AE9C2}"/>
              </a:ext>
            </a:extLst>
          </p:cNvPr>
          <p:cNvSpPr txBox="1">
            <a:spLocks noChangeArrowheads="1"/>
          </p:cNvSpPr>
          <p:nvPr/>
        </p:nvSpPr>
        <p:spPr bwMode="auto">
          <a:xfrm>
            <a:off x="7169563" y="5367128"/>
            <a:ext cx="2449513" cy="158267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Miss G Oliver</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Nursery Practitioner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B050"/>
                </a:solidFill>
                <a:effectLst/>
                <a:latin typeface="Kinetic Letters" panose="02000000000000000000" pitchFamily="50" charset="0"/>
              </a:rPr>
              <a:t>(</a:t>
            </a:r>
            <a:r>
              <a:rPr kumimoji="0" lang="en-GB" altLang="en-US" sz="2200" b="0" i="0" u="none" strike="noStrike" cap="none" normalizeH="0" baseline="0" dirty="0" smtClean="0">
                <a:ln>
                  <a:noFill/>
                </a:ln>
                <a:solidFill>
                  <a:srgbClr val="00B050"/>
                </a:solidFill>
                <a:effectLst/>
                <a:latin typeface="Kinetic Letters" panose="02000000000000000000" pitchFamily="50" charset="0"/>
              </a:rPr>
              <a:t>Mornings </a:t>
            </a:r>
            <a:r>
              <a:rPr kumimoji="0" lang="en-GB" altLang="en-US" sz="2200" b="0" i="0" u="none" strike="noStrike" cap="none" normalizeH="0" baseline="0" dirty="0">
                <a:ln>
                  <a:noFill/>
                </a:ln>
                <a:solidFill>
                  <a:srgbClr val="00B050"/>
                </a:solidFill>
                <a:effectLst/>
                <a:latin typeface="Kinetic Letters" panose="02000000000000000000" pitchFamily="50" charset="0"/>
              </a:rPr>
              <a:t>only)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 xmlns:a16="http://schemas.microsoft.com/office/drawing/2014/main" id="{A6D67CFD-B9C1-4DFF-B619-C4BD3DCDA124}"/>
              </a:ext>
            </a:extLst>
          </p:cNvPr>
          <p:cNvPicPr>
            <a:picLocks noChangeAspect="1"/>
          </p:cNvPicPr>
          <p:nvPr/>
        </p:nvPicPr>
        <p:blipFill>
          <a:blip r:embed="rId3"/>
          <a:stretch>
            <a:fillRect/>
          </a:stretch>
        </p:blipFill>
        <p:spPr>
          <a:xfrm>
            <a:off x="7301947" y="2456530"/>
            <a:ext cx="2014333" cy="2808931"/>
          </a:xfrm>
          <a:prstGeom prst="rect">
            <a:avLst/>
          </a:prstGeom>
        </p:spPr>
      </p:pic>
      <p:pic>
        <p:nvPicPr>
          <p:cNvPr id="12" name="Picture 11">
            <a:extLst>
              <a:ext uri="{FF2B5EF4-FFF2-40B4-BE49-F238E27FC236}">
                <a16:creationId xmlns="" xmlns:a16="http://schemas.microsoft.com/office/drawing/2014/main" id="{AB163770-CAFD-4B00-A32E-ED1FF2EF679D}"/>
              </a:ext>
            </a:extLst>
          </p:cNvPr>
          <p:cNvPicPr>
            <a:picLocks noChangeAspect="1"/>
          </p:cNvPicPr>
          <p:nvPr/>
        </p:nvPicPr>
        <p:blipFill rotWithShape="1">
          <a:blip r:embed="rId4"/>
          <a:srcRect l="-176" t="7923" r="638" b="26570"/>
          <a:stretch/>
        </p:blipFill>
        <p:spPr>
          <a:xfrm>
            <a:off x="1098827" y="2478157"/>
            <a:ext cx="2133600" cy="2787304"/>
          </a:xfrm>
          <a:prstGeom prst="rect">
            <a:avLst/>
          </a:prstGeom>
        </p:spPr>
      </p:pic>
    </p:spTree>
    <p:extLst>
      <p:ext uri="{BB962C8B-B14F-4D97-AF65-F5344CB8AC3E}">
        <p14:creationId xmlns:p14="http://schemas.microsoft.com/office/powerpoint/2010/main" val="1687748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1">
            <a:extLst>
              <a:ext uri="{FF2B5EF4-FFF2-40B4-BE49-F238E27FC236}">
                <a16:creationId xmlns="" xmlns:a16="http://schemas.microsoft.com/office/drawing/2014/main" id="{9E8A38A0-169B-4453-988E-C53D75A5135B}"/>
              </a:ext>
            </a:extLst>
          </p:cNvPr>
          <p:cNvSpPr txBox="1">
            <a:spLocks/>
          </p:cNvSpPr>
          <p:nvPr/>
        </p:nvSpPr>
        <p:spPr>
          <a:xfrm>
            <a:off x="808383" y="874642"/>
            <a:ext cx="7986022" cy="5883967"/>
          </a:xfrm>
          <a:prstGeom prst="rect">
            <a:avLst/>
          </a:prstGeom>
        </p:spPr>
        <p:txBody>
          <a:bodyPr vert="horz" lIns="108000" tIns="108000" rIns="108000" bIns="108000" rtlCol="0" anchor="t">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l">
              <a:lnSpc>
                <a:spcPct val="107000"/>
              </a:lnSpc>
              <a:spcAft>
                <a:spcPts val="800"/>
              </a:spcAft>
              <a:defRPr/>
            </a:pPr>
            <a:r>
              <a:rPr lang="en-GB" altLang="en-US" sz="2000" dirty="0">
                <a:solidFill>
                  <a:srgbClr val="00B050"/>
                </a:solidFill>
                <a:latin typeface="Kinetic Letters" panose="02000000000000000000" pitchFamily="50" charset="0"/>
                <a:ea typeface="Calibri" pitchFamily="34" charset="0"/>
                <a:cs typeface="Times New Roman" pitchFamily="18" charset="0"/>
              </a:rPr>
              <a:t>We like our children to wear a school uniform in Nursery.</a:t>
            </a:r>
          </a:p>
          <a:p>
            <a:pPr algn="l">
              <a:lnSpc>
                <a:spcPct val="107000"/>
              </a:lnSpc>
              <a:spcAft>
                <a:spcPts val="800"/>
              </a:spcAft>
              <a:defRPr/>
            </a:pPr>
            <a:r>
              <a:rPr lang="en-GB" altLang="en-US" sz="2000" dirty="0" smtClean="0">
                <a:solidFill>
                  <a:srgbClr val="00B050"/>
                </a:solidFill>
                <a:latin typeface="Kinetic Letters" panose="02000000000000000000" pitchFamily="50" charset="0"/>
                <a:ea typeface="Calibri" pitchFamily="34" charset="0"/>
                <a:cs typeface="Times New Roman" pitchFamily="18" charset="0"/>
              </a:rPr>
              <a:t>Uniforms are </a:t>
            </a:r>
            <a:r>
              <a:rPr lang="en-GB" altLang="en-US" sz="2000" dirty="0">
                <a:solidFill>
                  <a:srgbClr val="00B050"/>
                </a:solidFill>
                <a:latin typeface="Kinetic Letters" panose="02000000000000000000" pitchFamily="50" charset="0"/>
                <a:ea typeface="Calibri" pitchFamily="34" charset="0"/>
                <a:cs typeface="Times New Roman" pitchFamily="18" charset="0"/>
              </a:rPr>
              <a:t>stocked </a:t>
            </a:r>
            <a:r>
              <a:rPr lang="en-GB" altLang="en-US" sz="2000" dirty="0" smtClean="0">
                <a:solidFill>
                  <a:srgbClr val="00B050"/>
                </a:solidFill>
                <a:latin typeface="Kinetic Letters" panose="02000000000000000000" pitchFamily="50" charset="0"/>
                <a:ea typeface="Calibri" pitchFamily="34" charset="0"/>
                <a:cs typeface="Times New Roman" pitchFamily="18" charset="0"/>
              </a:rPr>
              <a:t>at </a:t>
            </a:r>
            <a:r>
              <a:rPr lang="en-GB" altLang="en-US" sz="2000" dirty="0">
                <a:solidFill>
                  <a:srgbClr val="00B050"/>
                </a:solidFill>
                <a:latin typeface="Kinetic Letters" panose="02000000000000000000" pitchFamily="50" charset="0"/>
                <a:ea typeface="Calibri" pitchFamily="34" charset="0"/>
                <a:cs typeface="Times New Roman" pitchFamily="18" charset="0"/>
              </a:rPr>
              <a:t>the Uniform shop on </a:t>
            </a:r>
            <a:r>
              <a:rPr lang="en-GB" altLang="en-US" sz="2000" dirty="0" err="1">
                <a:solidFill>
                  <a:srgbClr val="00B050"/>
                </a:solidFill>
                <a:latin typeface="Kinetic Letters" panose="02000000000000000000" pitchFamily="50" charset="0"/>
                <a:ea typeface="Calibri" pitchFamily="34" charset="0"/>
                <a:cs typeface="Times New Roman" pitchFamily="18" charset="0"/>
              </a:rPr>
              <a:t>Bilston</a:t>
            </a:r>
            <a:r>
              <a:rPr lang="en-GB" altLang="en-US" sz="2000" dirty="0">
                <a:solidFill>
                  <a:srgbClr val="00B050"/>
                </a:solidFill>
                <a:latin typeface="Kinetic Letters" panose="02000000000000000000" pitchFamily="50" charset="0"/>
                <a:ea typeface="Calibri" pitchFamily="34" charset="0"/>
                <a:cs typeface="Times New Roman" pitchFamily="18" charset="0"/>
              </a:rPr>
              <a:t> </a:t>
            </a:r>
            <a:r>
              <a:rPr lang="en-GB" altLang="en-US" sz="2000" dirty="0" smtClean="0">
                <a:solidFill>
                  <a:srgbClr val="00B050"/>
                </a:solidFill>
                <a:latin typeface="Kinetic Letters" panose="02000000000000000000" pitchFamily="50" charset="0"/>
                <a:ea typeface="Calibri" pitchFamily="34" charset="0"/>
                <a:cs typeface="Times New Roman" pitchFamily="18" charset="0"/>
              </a:rPr>
              <a:t>indoor Market. However, in Nursery children can wear plain green school wear which can be purchased from Super </a:t>
            </a:r>
            <a:r>
              <a:rPr lang="en-GB" altLang="en-US" sz="2000" dirty="0" err="1" smtClean="0">
                <a:solidFill>
                  <a:srgbClr val="00B050"/>
                </a:solidFill>
                <a:latin typeface="Kinetic Letters" panose="02000000000000000000" pitchFamily="50" charset="0"/>
                <a:ea typeface="Calibri" pitchFamily="34" charset="0"/>
                <a:cs typeface="Times New Roman" pitchFamily="18" charset="0"/>
              </a:rPr>
              <a:t>markerts</a:t>
            </a:r>
            <a:r>
              <a:rPr lang="en-GB" altLang="en-US" sz="2000" dirty="0" smtClean="0">
                <a:solidFill>
                  <a:srgbClr val="00B050"/>
                </a:solidFill>
                <a:latin typeface="Kinetic Letters" panose="02000000000000000000" pitchFamily="50" charset="0"/>
                <a:ea typeface="Calibri" pitchFamily="34" charset="0"/>
                <a:cs typeface="Times New Roman" pitchFamily="18" charset="0"/>
              </a:rPr>
              <a:t>.</a:t>
            </a:r>
            <a:endParaRPr lang="en-GB" altLang="en-US" sz="2000" dirty="0">
              <a:solidFill>
                <a:srgbClr val="00B050"/>
              </a:solidFill>
              <a:latin typeface="Kinetic Letters" panose="02000000000000000000" pitchFamily="50" charset="0"/>
              <a:ea typeface="Calibri" pitchFamily="34" charset="0"/>
              <a:cs typeface="Times New Roman" pitchFamily="18" charset="0"/>
            </a:endParaRPr>
          </a:p>
          <a:p>
            <a:pPr algn="l">
              <a:lnSpc>
                <a:spcPct val="107000"/>
              </a:lnSpc>
              <a:spcAft>
                <a:spcPts val="800"/>
              </a:spcAft>
              <a:defRPr/>
            </a:pPr>
            <a:r>
              <a:rPr lang="en-GB" sz="2000" dirty="0">
                <a:solidFill>
                  <a:srgbClr val="00B050"/>
                </a:solidFill>
                <a:latin typeface="Kinetic Letters" panose="02000000000000000000" pitchFamily="50" charset="0"/>
              </a:rPr>
              <a:t>Children will start Nursery in their Winter uniform:</a:t>
            </a:r>
          </a:p>
          <a:p>
            <a:pPr marL="342900" indent="-342900" algn="l">
              <a:buFont typeface="Wingdings" panose="05000000000000000000" pitchFamily="2" charset="2"/>
              <a:buChar char="v"/>
            </a:pPr>
            <a:r>
              <a:rPr lang="en-GB" sz="2000" dirty="0">
                <a:solidFill>
                  <a:srgbClr val="00B050"/>
                </a:solidFill>
                <a:latin typeface="Kinetic Letters" panose="02000000000000000000" pitchFamily="50" charset="0"/>
              </a:rPr>
              <a:t>Green or </a:t>
            </a:r>
            <a:r>
              <a:rPr lang="en-GB" altLang="en-US" sz="2000" dirty="0">
                <a:solidFill>
                  <a:srgbClr val="00B050"/>
                </a:solidFill>
                <a:latin typeface="Kinetic Letters" panose="02000000000000000000" pitchFamily="50" charset="0"/>
                <a:cs typeface="Times New Roman" panose="02020603050405020304" pitchFamily="18" charset="0"/>
              </a:rPr>
              <a:t>White polo shirt and grey pinafore, skirt or long tailored trousers., we do also allow children to wear black or grey jogging bottoms or leggings in Nursery.</a:t>
            </a:r>
          </a:p>
          <a:p>
            <a:pPr marL="342900" indent="-342900" algn="l">
              <a:buFont typeface="Wingdings" panose="05000000000000000000" pitchFamily="2" charset="2"/>
              <a:buChar char="v"/>
            </a:pPr>
            <a:r>
              <a:rPr lang="en-GB" altLang="en-US" sz="2000" dirty="0">
                <a:solidFill>
                  <a:srgbClr val="00B050"/>
                </a:solidFill>
                <a:latin typeface="Kinetic Letters" panose="02000000000000000000" pitchFamily="50" charset="0"/>
                <a:cs typeface="Times New Roman" panose="02020603050405020304" pitchFamily="18" charset="0"/>
              </a:rPr>
              <a:t>Green cardigan or sweatshirt. </a:t>
            </a:r>
          </a:p>
          <a:p>
            <a:pPr marL="342900" indent="-342900" algn="l">
              <a:buFont typeface="Wingdings" panose="05000000000000000000" pitchFamily="2" charset="2"/>
              <a:buChar char="v"/>
            </a:pPr>
            <a:r>
              <a:rPr lang="en-GB" altLang="en-US" sz="2000" dirty="0">
                <a:solidFill>
                  <a:srgbClr val="00B050"/>
                </a:solidFill>
                <a:latin typeface="Kinetic Letters" panose="02000000000000000000" pitchFamily="50" charset="0"/>
                <a:cs typeface="Times New Roman" panose="02020603050405020304" pitchFamily="18" charset="0"/>
              </a:rPr>
              <a:t>Suitable footwear – children in Nursery can wear trainers or pumps if preferred.  </a:t>
            </a:r>
          </a:p>
          <a:p>
            <a:pPr marL="342900" indent="-342900" algn="l">
              <a:buFont typeface="Wingdings" panose="05000000000000000000" pitchFamily="2" charset="2"/>
              <a:buChar char="v"/>
              <a:defRPr/>
            </a:pPr>
            <a:endParaRPr lang="en-GB" sz="2000" dirty="0">
              <a:solidFill>
                <a:srgbClr val="00B050"/>
              </a:solidFill>
              <a:latin typeface="Kinetic Letters" panose="02000000000000000000" pitchFamily="50" charset="0"/>
            </a:endParaRPr>
          </a:p>
          <a:p>
            <a:pPr algn="l">
              <a:defRPr/>
            </a:pPr>
            <a:r>
              <a:rPr lang="en-GB" sz="2000" dirty="0">
                <a:solidFill>
                  <a:srgbClr val="00B050"/>
                </a:solidFill>
                <a:latin typeface="Kinetic Letters" panose="02000000000000000000" pitchFamily="50" charset="0"/>
              </a:rPr>
              <a:t>No jewellery to be worn at school except for a pair of stud earrings. </a:t>
            </a:r>
          </a:p>
          <a:p>
            <a:pPr algn="l">
              <a:defRPr/>
            </a:pPr>
            <a:r>
              <a:rPr lang="en-GB" sz="2000" dirty="0">
                <a:solidFill>
                  <a:srgbClr val="00B050"/>
                </a:solidFill>
                <a:latin typeface="Kinetic Letters" panose="02000000000000000000" pitchFamily="50" charset="0"/>
              </a:rPr>
              <a:t>We accept no responsibility for the loss of jewellery worn against our advice.</a:t>
            </a:r>
          </a:p>
          <a:p>
            <a:pPr algn="l">
              <a:defRPr/>
            </a:pPr>
            <a:endParaRPr lang="en-GB" sz="2000" dirty="0">
              <a:solidFill>
                <a:srgbClr val="00B050"/>
              </a:solidFill>
              <a:latin typeface="Kinetic Letters" panose="02000000000000000000" pitchFamily="50" charset="0"/>
            </a:endParaRPr>
          </a:p>
          <a:p>
            <a:pPr algn="l">
              <a:defRPr/>
            </a:pPr>
            <a:r>
              <a:rPr lang="en-GB" sz="2000" dirty="0">
                <a:solidFill>
                  <a:srgbClr val="00B050"/>
                </a:solidFill>
                <a:latin typeface="Kinetic Letters" panose="02000000000000000000" pitchFamily="50" charset="0"/>
              </a:rPr>
              <a:t>Wellies - They will also need a pair of wellies for the outdoor environment. </a:t>
            </a:r>
          </a:p>
          <a:p>
            <a:pPr algn="l">
              <a:defRPr/>
            </a:pPr>
            <a:endParaRPr lang="en-GB" sz="2000" dirty="0">
              <a:solidFill>
                <a:srgbClr val="00B050"/>
              </a:solidFill>
              <a:latin typeface="Kinetic Letters" panose="02000000000000000000" pitchFamily="50" charset="0"/>
            </a:endParaRPr>
          </a:p>
          <a:p>
            <a:pPr algn="l">
              <a:defRPr/>
            </a:pPr>
            <a:endParaRPr lang="en-GB" sz="2000" dirty="0">
              <a:solidFill>
                <a:srgbClr val="00B050"/>
              </a:solidFill>
              <a:latin typeface="Kinetic Letters" panose="02000000000000000000" pitchFamily="50" charset="0"/>
            </a:endParaRPr>
          </a:p>
          <a:p>
            <a:pPr>
              <a:lnSpc>
                <a:spcPct val="107000"/>
              </a:lnSpc>
              <a:spcAft>
                <a:spcPts val="800"/>
              </a:spcAft>
              <a:defRPr/>
            </a:pPr>
            <a:endParaRPr lang="en-GB" altLang="en-US" sz="2000" dirty="0">
              <a:latin typeface="Kinetic Letters" panose="02000000000000000000" pitchFamily="50" charset="0"/>
              <a:ea typeface="Calibri" pitchFamily="34" charset="0"/>
              <a:cs typeface="Times New Roman" pitchFamily="18" charset="0"/>
            </a:endParaRPr>
          </a:p>
          <a:p>
            <a:pPr>
              <a:lnSpc>
                <a:spcPct val="107000"/>
              </a:lnSpc>
              <a:spcAft>
                <a:spcPts val="800"/>
              </a:spcAft>
              <a:defRPr/>
            </a:pPr>
            <a:endParaRPr lang="en-GB" altLang="en-US" dirty="0">
              <a:latin typeface="BPreplay" pitchFamily="50" charset="0"/>
              <a:ea typeface="Calibri" pitchFamily="34" charset="0"/>
              <a:cs typeface="Times New Roman" pitchFamily="18" charset="0"/>
            </a:endParaRPr>
          </a:p>
        </p:txBody>
      </p:sp>
      <p:sp>
        <p:nvSpPr>
          <p:cNvPr id="6" name="Title 20">
            <a:extLst>
              <a:ext uri="{FF2B5EF4-FFF2-40B4-BE49-F238E27FC236}">
                <a16:creationId xmlns="" xmlns:a16="http://schemas.microsoft.com/office/drawing/2014/main" id="{4B558062-4639-41D0-B156-1ADDEEBC7589}"/>
              </a:ext>
            </a:extLst>
          </p:cNvPr>
          <p:cNvSpPr txBox="1">
            <a:spLocks/>
          </p:cNvSpPr>
          <p:nvPr/>
        </p:nvSpPr>
        <p:spPr>
          <a:xfrm>
            <a:off x="1510749" y="212036"/>
            <a:ext cx="4916556" cy="76193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altLang="en-US" sz="4800" b="1" u="sng" dirty="0">
                <a:solidFill>
                  <a:srgbClr val="00B050"/>
                </a:solidFill>
                <a:latin typeface="Kinetic Letters" panose="02000000000000000000" pitchFamily="50" charset="0"/>
              </a:rPr>
              <a:t>Nursery Uniform</a:t>
            </a:r>
          </a:p>
        </p:txBody>
      </p:sp>
      <p:sp>
        <p:nvSpPr>
          <p:cNvPr id="7" name="TextBox 2">
            <a:extLst>
              <a:ext uri="{FF2B5EF4-FFF2-40B4-BE49-F238E27FC236}">
                <a16:creationId xmlns="" xmlns:a16="http://schemas.microsoft.com/office/drawing/2014/main" id="{19C86E9A-E173-4947-A442-8C780EC6D1C6}"/>
              </a:ext>
            </a:extLst>
          </p:cNvPr>
          <p:cNvSpPr txBox="1">
            <a:spLocks noChangeArrowheads="1"/>
          </p:cNvSpPr>
          <p:nvPr/>
        </p:nvSpPr>
        <p:spPr bwMode="auto">
          <a:xfrm>
            <a:off x="9170504" y="212037"/>
            <a:ext cx="2608469" cy="2308324"/>
          </a:xfrm>
          <a:prstGeom prst="rect">
            <a:avLst/>
          </a:prstGeom>
          <a:solidFill>
            <a:schemeClr val="tx2">
              <a:lumMod val="50000"/>
            </a:schemeClr>
          </a:solidFill>
          <a:ln w="38100">
            <a:solidFill>
              <a:srgbClr val="000000"/>
            </a:solidFill>
            <a:prstDash val="sysDot"/>
            <a:miter lim="800000"/>
            <a:headEnd/>
            <a:tailEnd/>
          </a:ln>
        </p:spPr>
        <p:txBody>
          <a:bodyPr wrap="square">
            <a:spAutoFit/>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algn="ctr" eaLnBrk="1" hangingPunct="1"/>
            <a:r>
              <a:rPr lang="en-GB" altLang="en-US" sz="2400" b="1" dirty="0">
                <a:solidFill>
                  <a:srgbClr val="00B050"/>
                </a:solidFill>
                <a:latin typeface="Kinetic Letters" panose="02000000000000000000" pitchFamily="50" charset="0"/>
                <a:ea typeface="Calibri" panose="020F0502020204030204" pitchFamily="34" charset="0"/>
                <a:cs typeface="Calibri" panose="020F0502020204030204" pitchFamily="34" charset="0"/>
              </a:rPr>
              <a:t>Please ensure that all clothing that your child wears or brings into school, is clearly labelled with your child’s name and class.</a:t>
            </a:r>
          </a:p>
        </p:txBody>
      </p:sp>
      <p:pic>
        <p:nvPicPr>
          <p:cNvPr id="12292" name="Picture 4">
            <a:extLst>
              <a:ext uri="{FF2B5EF4-FFF2-40B4-BE49-F238E27FC236}">
                <a16:creationId xmlns="" xmlns:a16="http://schemas.microsoft.com/office/drawing/2014/main" id="{1BA288CA-E349-416B-AFA3-C576E85602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505" y="3383448"/>
            <a:ext cx="1800086" cy="3375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382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 xmlns:a16="http://schemas.microsoft.com/office/drawing/2014/main" id="{09E52D03-9455-4FBA-A68D-4789A8B53CF0}"/>
              </a:ext>
            </a:extLst>
          </p:cNvPr>
          <p:cNvSpPr txBox="1">
            <a:spLocks/>
          </p:cNvSpPr>
          <p:nvPr/>
        </p:nvSpPr>
        <p:spPr>
          <a:xfrm>
            <a:off x="2544419" y="212036"/>
            <a:ext cx="4784448" cy="76193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altLang="en-US" sz="4800" b="1" u="sng" dirty="0">
                <a:solidFill>
                  <a:srgbClr val="00B050"/>
                </a:solidFill>
                <a:latin typeface="Kinetic Letters" panose="02000000000000000000" pitchFamily="50" charset="0"/>
              </a:rPr>
              <a:t>Early Years Curriculum</a:t>
            </a:r>
          </a:p>
        </p:txBody>
      </p:sp>
      <p:sp>
        <p:nvSpPr>
          <p:cNvPr id="5" name="Rectangle 4">
            <a:extLst>
              <a:ext uri="{FF2B5EF4-FFF2-40B4-BE49-F238E27FC236}">
                <a16:creationId xmlns="" xmlns:a16="http://schemas.microsoft.com/office/drawing/2014/main" id="{B9623462-517C-491A-A743-FA6D74F7EC30}"/>
              </a:ext>
            </a:extLst>
          </p:cNvPr>
          <p:cNvSpPr/>
          <p:nvPr/>
        </p:nvSpPr>
        <p:spPr>
          <a:xfrm>
            <a:off x="768626" y="1079985"/>
            <a:ext cx="8653670" cy="5847755"/>
          </a:xfrm>
          <a:prstGeom prst="rect">
            <a:avLst/>
          </a:prstGeom>
        </p:spPr>
        <p:txBody>
          <a:bodyPr wrap="square">
            <a:spAutoFit/>
          </a:bodyPr>
          <a:lstStyle/>
          <a:p>
            <a:pPr>
              <a:spcBef>
                <a:spcPct val="0"/>
              </a:spcBef>
              <a:defRPr/>
            </a:pPr>
            <a:r>
              <a:rPr lang="en-GB" altLang="en-US" sz="2200" dirty="0">
                <a:solidFill>
                  <a:srgbClr val="00B050"/>
                </a:solidFill>
                <a:latin typeface="Kinetic Letters" panose="02000000000000000000" pitchFamily="50" charset="0"/>
                <a:ea typeface="Calibri" panose="020F0502020204030204" pitchFamily="34" charset="0"/>
                <a:cs typeface="Times New Roman" panose="02020603050405020304" pitchFamily="18" charset="0"/>
              </a:rPr>
              <a:t>Activities in Nursery are carefully planned and organised in order to provide a range of learning experiences. </a:t>
            </a:r>
          </a:p>
          <a:p>
            <a:pPr>
              <a:spcBef>
                <a:spcPct val="0"/>
              </a:spcBef>
              <a:defRPr/>
            </a:pPr>
            <a:endParaRPr lang="en-GB" altLang="en-US" sz="2200" dirty="0">
              <a:solidFill>
                <a:srgbClr val="00B050"/>
              </a:solidFill>
              <a:latin typeface="Kinetic Letters" panose="02000000000000000000" pitchFamily="50" charset="0"/>
              <a:ea typeface="Calibri" panose="020F0502020204030204" pitchFamily="34" charset="0"/>
              <a:cs typeface="Times New Roman" panose="02020603050405020304" pitchFamily="18" charset="0"/>
            </a:endParaRPr>
          </a:p>
          <a:p>
            <a:pPr>
              <a:spcBef>
                <a:spcPct val="0"/>
              </a:spcBef>
              <a:defRPr/>
            </a:pPr>
            <a:r>
              <a:rPr lang="en-GB" altLang="en-US" sz="2200" dirty="0">
                <a:solidFill>
                  <a:srgbClr val="00B050"/>
                </a:solidFill>
                <a:latin typeface="Kinetic Letters" panose="02000000000000000000" pitchFamily="50" charset="0"/>
                <a:ea typeface="Calibri" panose="020F0502020204030204" pitchFamily="34" charset="0"/>
                <a:cs typeface="Times New Roman" panose="02020603050405020304" pitchFamily="18" charset="0"/>
              </a:rPr>
              <a:t>Planning for each week is carried out using a topic-based approach, following the children’s interests and individual needs, and responding to specific events. </a:t>
            </a:r>
            <a:endParaRPr lang="en-GB" altLang="en-US" sz="2200" dirty="0">
              <a:solidFill>
                <a:srgbClr val="00B050"/>
              </a:solidFill>
              <a:latin typeface="Kinetic Letters" panose="02000000000000000000" pitchFamily="50" charset="0"/>
            </a:endParaRPr>
          </a:p>
          <a:p>
            <a:pPr>
              <a:spcBef>
                <a:spcPct val="0"/>
              </a:spcBef>
              <a:defRPr/>
            </a:pPr>
            <a:r>
              <a:rPr lang="en-GB" altLang="en-US" sz="2200" dirty="0">
                <a:solidFill>
                  <a:srgbClr val="00B050"/>
                </a:solidFill>
                <a:latin typeface="Kinetic Letters" panose="02000000000000000000" pitchFamily="50" charset="0"/>
                <a:ea typeface="Calibri" panose="020F0502020204030204" pitchFamily="34" charset="0"/>
                <a:cs typeface="Times New Roman" panose="02020603050405020304" pitchFamily="18" charset="0"/>
              </a:rPr>
              <a:t>There are 7 Areas of Learning in the Early Years Foundation Stage (EYFS):</a:t>
            </a:r>
          </a:p>
          <a:p>
            <a:pPr>
              <a:spcBef>
                <a:spcPct val="0"/>
              </a:spcBef>
              <a:defRPr/>
            </a:pPr>
            <a:endParaRPr lang="en-GB" altLang="en-US" sz="2200" dirty="0">
              <a:solidFill>
                <a:srgbClr val="000000"/>
              </a:solidFill>
              <a:latin typeface="Kinetic Letters" panose="02000000000000000000" pitchFamily="50" charset="0"/>
              <a:ea typeface="Calibri" panose="020F0502020204030204" pitchFamily="34" charset="0"/>
              <a:cs typeface="Times New Roman" panose="02020603050405020304" pitchFamily="18" charset="0"/>
            </a:endParaRPr>
          </a:p>
          <a:p>
            <a:pPr marL="285750" indent="-285750">
              <a:spcBef>
                <a:spcPct val="0"/>
              </a:spcBef>
              <a:buFont typeface="Arial" panose="020B0604020202020204" pitchFamily="34" charset="0"/>
              <a:buChar char="•"/>
              <a:defRPr/>
            </a:pPr>
            <a:r>
              <a:rPr lang="en-GB" altLang="en-US" sz="2200" dirty="0">
                <a:solidFill>
                  <a:srgbClr val="DD215B"/>
                </a:solidFill>
                <a:latin typeface="Kinetic Letters" panose="02000000000000000000" pitchFamily="50" charset="0"/>
                <a:ea typeface="Calibri" panose="020F0502020204030204" pitchFamily="34" charset="0"/>
                <a:cs typeface="Times New Roman" panose="02020603050405020304" pitchFamily="18" charset="0"/>
              </a:rPr>
              <a:t>Personal, Social and Emotional Development</a:t>
            </a:r>
          </a:p>
          <a:p>
            <a:pPr marL="285750" indent="-285750">
              <a:spcBef>
                <a:spcPct val="0"/>
              </a:spcBef>
              <a:buFont typeface="Arial" panose="020B0604020202020204" pitchFamily="34" charset="0"/>
              <a:buChar char="•"/>
              <a:defRPr/>
            </a:pPr>
            <a:r>
              <a:rPr lang="en-GB" altLang="en-US" sz="2200" dirty="0">
                <a:solidFill>
                  <a:srgbClr val="F3CA4C"/>
                </a:solidFill>
                <a:latin typeface="Kinetic Letters" panose="02000000000000000000" pitchFamily="50" charset="0"/>
                <a:ea typeface="Calibri" panose="020F0502020204030204" pitchFamily="34" charset="0"/>
                <a:cs typeface="Times New Roman" panose="02020603050405020304" pitchFamily="18" charset="0"/>
              </a:rPr>
              <a:t>Physical Development</a:t>
            </a:r>
          </a:p>
          <a:p>
            <a:pPr marL="285750" indent="-285750">
              <a:spcBef>
                <a:spcPct val="0"/>
              </a:spcBef>
              <a:buFont typeface="Arial" panose="020B0604020202020204" pitchFamily="34" charset="0"/>
              <a:buChar char="•"/>
              <a:defRPr/>
            </a:pPr>
            <a:r>
              <a:rPr lang="en-GB" altLang="en-US" sz="2200" dirty="0">
                <a:solidFill>
                  <a:srgbClr val="23A7F9"/>
                </a:solidFill>
                <a:latin typeface="Kinetic Letters" panose="02000000000000000000" pitchFamily="50" charset="0"/>
                <a:ea typeface="Calibri" panose="020F0502020204030204" pitchFamily="34" charset="0"/>
                <a:cs typeface="Times New Roman" panose="02020603050405020304" pitchFamily="18" charset="0"/>
              </a:rPr>
              <a:t>Communication and Language</a:t>
            </a:r>
          </a:p>
          <a:p>
            <a:pPr marL="285750" indent="-285750">
              <a:spcBef>
                <a:spcPct val="0"/>
              </a:spcBef>
              <a:buFont typeface="Arial" panose="020B0604020202020204" pitchFamily="34" charset="0"/>
              <a:buChar char="•"/>
              <a:defRPr/>
            </a:pPr>
            <a:r>
              <a:rPr lang="en-GB" altLang="en-US" sz="2200" dirty="0">
                <a:solidFill>
                  <a:srgbClr val="92CE30"/>
                </a:solidFill>
                <a:latin typeface="Kinetic Letters" panose="02000000000000000000" pitchFamily="50" charset="0"/>
                <a:ea typeface="Calibri" panose="020F0502020204030204" pitchFamily="34" charset="0"/>
                <a:cs typeface="Times New Roman" panose="02020603050405020304" pitchFamily="18" charset="0"/>
              </a:rPr>
              <a:t>Literacy</a:t>
            </a:r>
          </a:p>
          <a:p>
            <a:pPr marL="285750" indent="-285750">
              <a:spcBef>
                <a:spcPct val="0"/>
              </a:spcBef>
              <a:buFont typeface="Arial" panose="020B0604020202020204" pitchFamily="34" charset="0"/>
              <a:buChar char="•"/>
              <a:defRPr/>
            </a:pPr>
            <a:r>
              <a:rPr lang="en-GB" altLang="en-US" sz="2200" dirty="0">
                <a:solidFill>
                  <a:srgbClr val="FF7E00"/>
                </a:solidFill>
                <a:latin typeface="Kinetic Letters" panose="02000000000000000000" pitchFamily="50" charset="0"/>
                <a:ea typeface="Calibri" panose="020F0502020204030204" pitchFamily="34" charset="0"/>
                <a:cs typeface="Times New Roman" panose="02020603050405020304" pitchFamily="18" charset="0"/>
              </a:rPr>
              <a:t>Mathematics</a:t>
            </a:r>
          </a:p>
          <a:p>
            <a:pPr marL="285750" indent="-285750">
              <a:spcBef>
                <a:spcPct val="0"/>
              </a:spcBef>
              <a:buFont typeface="Arial" panose="020B0604020202020204" pitchFamily="34" charset="0"/>
              <a:buChar char="•"/>
              <a:defRPr/>
            </a:pPr>
            <a:r>
              <a:rPr lang="en-GB" altLang="en-US" sz="2200" dirty="0">
                <a:solidFill>
                  <a:srgbClr val="611A92"/>
                </a:solidFill>
                <a:latin typeface="Kinetic Letters" panose="02000000000000000000" pitchFamily="50" charset="0"/>
                <a:ea typeface="Calibri" panose="020F0502020204030204" pitchFamily="34" charset="0"/>
                <a:cs typeface="Times New Roman" panose="02020603050405020304" pitchFamily="18" charset="0"/>
              </a:rPr>
              <a:t>Understanding the World</a:t>
            </a:r>
          </a:p>
          <a:p>
            <a:pPr marL="285750" indent="-285750">
              <a:spcBef>
                <a:spcPct val="0"/>
              </a:spcBef>
              <a:buFont typeface="Arial" panose="020B0604020202020204" pitchFamily="34" charset="0"/>
              <a:buChar char="•"/>
              <a:defRPr/>
            </a:pPr>
            <a:r>
              <a:rPr lang="en-GB" altLang="en-US" sz="2200" dirty="0">
                <a:solidFill>
                  <a:srgbClr val="04AA94"/>
                </a:solidFill>
                <a:latin typeface="Kinetic Letters" panose="02000000000000000000" pitchFamily="50" charset="0"/>
                <a:ea typeface="Calibri" panose="020F0502020204030204" pitchFamily="34" charset="0"/>
                <a:cs typeface="Times New Roman" panose="02020603050405020304" pitchFamily="18" charset="0"/>
              </a:rPr>
              <a:t>Expressive Arts and Design</a:t>
            </a:r>
          </a:p>
          <a:p>
            <a:pPr>
              <a:spcBef>
                <a:spcPct val="0"/>
              </a:spcBef>
              <a:defRPr/>
            </a:pPr>
            <a:endParaRPr lang="en-GB" altLang="en-US" sz="2200" dirty="0">
              <a:solidFill>
                <a:srgbClr val="00B050"/>
              </a:solidFill>
              <a:latin typeface="Kinetic Letters" panose="02000000000000000000" pitchFamily="50" charset="0"/>
              <a:ea typeface="Calibri" panose="020F0502020204030204" pitchFamily="34" charset="0"/>
              <a:cs typeface="Times New Roman" panose="02020603050405020304" pitchFamily="18" charset="0"/>
            </a:endParaRPr>
          </a:p>
          <a:p>
            <a:pPr>
              <a:spcBef>
                <a:spcPct val="0"/>
              </a:spcBef>
              <a:defRPr/>
            </a:pPr>
            <a:r>
              <a:rPr lang="en-GB" altLang="en-US" sz="2200" dirty="0">
                <a:solidFill>
                  <a:srgbClr val="00B050"/>
                </a:solidFill>
                <a:latin typeface="Kinetic Letters" panose="02000000000000000000" pitchFamily="50" charset="0"/>
                <a:cs typeface="Times New Roman" panose="02020603050405020304" pitchFamily="18" charset="0"/>
              </a:rPr>
              <a:t>Throughout the EYFS, children will be working towards the Early Learning Goals. These describe the level of attainment expected at the end of your child’s Reception year in school. </a:t>
            </a:r>
            <a:endParaRPr lang="en-GB" altLang="en-US" sz="2200" dirty="0">
              <a:solidFill>
                <a:srgbClr val="00B050"/>
              </a:solidFill>
              <a:latin typeface="Kinetic Letters" panose="02000000000000000000" pitchFamily="50" charset="0"/>
            </a:endParaRPr>
          </a:p>
        </p:txBody>
      </p:sp>
    </p:spTree>
    <p:extLst>
      <p:ext uri="{BB962C8B-B14F-4D97-AF65-F5344CB8AC3E}">
        <p14:creationId xmlns:p14="http://schemas.microsoft.com/office/powerpoint/2010/main" val="4036975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3909656" cy="1320800"/>
          </a:xfrm>
        </p:spPr>
        <p:txBody>
          <a:bodyPr/>
          <a:lstStyle/>
          <a:p>
            <a:r>
              <a:rPr lang="en-GB" dirty="0" smtClean="0">
                <a:solidFill>
                  <a:srgbClr val="00B050"/>
                </a:solidFill>
                <a:latin typeface="Kinetic Letters" panose="02000000000000000000" pitchFamily="50" charset="0"/>
              </a:rPr>
              <a:t>You will arrive and leave Nursery through this door…</a:t>
            </a:r>
            <a:endParaRPr lang="en-GB" dirty="0">
              <a:solidFill>
                <a:srgbClr val="00B050"/>
              </a:solidFill>
              <a:latin typeface="Kinetic Letters" panose="02000000000000000000" pitchFamily="50" charset="0"/>
            </a:endParaRPr>
          </a:p>
        </p:txBody>
      </p:sp>
      <p:pic>
        <p:nvPicPr>
          <p:cNvPr id="1026" name="Picture 2" descr="Imag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1711" y="2050321"/>
            <a:ext cx="2911077" cy="38814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 xmlns:a16="http://schemas.microsoft.com/office/drawing/2014/main" xmlns:lc="http://schemas.openxmlformats.org/drawingml/2006/lockedCanvas" id="{0AB294C2-2AA0-4DFF-BC67-5290A5729C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4828729" y="1094780"/>
            <a:ext cx="3881437" cy="291107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itle 1"/>
          <p:cNvSpPr txBox="1">
            <a:spLocks/>
          </p:cNvSpPr>
          <p:nvPr/>
        </p:nvSpPr>
        <p:spPr>
          <a:xfrm>
            <a:off x="5056960" y="4749384"/>
            <a:ext cx="3909656" cy="1320800"/>
          </a:xfrm>
          <a:prstGeom prst="rect">
            <a:avLst/>
          </a:prstGeom>
        </p:spPr>
        <p:txBody>
          <a:bodyPr vert="horz" lIns="91440" tIns="45720" rIns="91440" bIns="45720" rtlCol="0" anchor="t">
            <a:normAutofit fontScale="85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lgn="ctr" defTabSz="914400" eaLnBrk="0" fontAlgn="base" hangingPunct="0">
              <a:spcAft>
                <a:spcPct val="0"/>
              </a:spcAft>
            </a:pPr>
            <a:r>
              <a:rPr lang="en-GB" altLang="en-US" dirty="0">
                <a:solidFill>
                  <a:srgbClr val="00B050"/>
                </a:solidFill>
                <a:latin typeface="Kinetic Letters" panose="02000000000000000000" pitchFamily="50" charset="0"/>
              </a:rPr>
              <a:t>You will have your own peg with your name on. This is where you will hang your </a:t>
            </a:r>
            <a:r>
              <a:rPr lang="en-GB" altLang="en-US" dirty="0" smtClean="0">
                <a:solidFill>
                  <a:srgbClr val="00B050"/>
                </a:solidFill>
                <a:latin typeface="Kinetic Letters" panose="02000000000000000000" pitchFamily="50" charset="0"/>
              </a:rPr>
              <a:t>coat </a:t>
            </a:r>
            <a:r>
              <a:rPr lang="en-GB" altLang="en-US" dirty="0">
                <a:solidFill>
                  <a:srgbClr val="00B050"/>
                </a:solidFill>
                <a:latin typeface="Kinetic Letters" panose="02000000000000000000" pitchFamily="50" charset="0"/>
              </a:rPr>
              <a:t>and bag.</a:t>
            </a:r>
            <a:endParaRPr lang="en-US" altLang="en-US" sz="2800" dirty="0">
              <a:solidFill>
                <a:schemeClr val="tx1"/>
              </a:solidFill>
              <a:latin typeface="Arial" panose="020B0604020202020204" pitchFamily="34" charset="0"/>
            </a:endParaRPr>
          </a:p>
          <a:p>
            <a:endParaRPr lang="en-GB" dirty="0">
              <a:solidFill>
                <a:srgbClr val="00B050"/>
              </a:solidFill>
              <a:latin typeface="Kinetic Letters" panose="02000000000000000000" pitchFamily="50" charset="0"/>
            </a:endParaRPr>
          </a:p>
        </p:txBody>
      </p:sp>
    </p:spTree>
    <p:extLst>
      <p:ext uri="{BB962C8B-B14F-4D97-AF65-F5344CB8AC3E}">
        <p14:creationId xmlns:p14="http://schemas.microsoft.com/office/powerpoint/2010/main" val="2721256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 xmlns:a16="http://schemas.microsoft.com/office/drawing/2014/main" id="{7D219E52-2DF2-42DE-90BB-14BF2F3BCA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168" y="248616"/>
            <a:ext cx="3384551" cy="25765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099" name="Picture 3">
            <a:extLst>
              <a:ext uri="{FF2B5EF4-FFF2-40B4-BE49-F238E27FC236}">
                <a16:creationId xmlns="" xmlns:a16="http://schemas.microsoft.com/office/drawing/2014/main" id="{9C12B3A8-E305-4278-B344-7EEB040C1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7282" y="304179"/>
            <a:ext cx="3375026" cy="25209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a:extLst>
              <a:ext uri="{FF2B5EF4-FFF2-40B4-BE49-F238E27FC236}">
                <a16:creationId xmlns="" xmlns:a16="http://schemas.microsoft.com/office/drawing/2014/main" id="{492439F1-007A-46E4-A23F-E2206C8ED8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168" y="4082084"/>
            <a:ext cx="3375026" cy="2527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1" name="Picture 5">
            <a:extLst>
              <a:ext uri="{FF2B5EF4-FFF2-40B4-BE49-F238E27FC236}">
                <a16:creationId xmlns="" xmlns:a16="http://schemas.microsoft.com/office/drawing/2014/main" id="{CE34F562-80C7-439F-9D95-E88DC9419D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7758" y="4082084"/>
            <a:ext cx="3384550" cy="2527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2" name="Picture 6">
            <a:extLst>
              <a:ext uri="{FF2B5EF4-FFF2-40B4-BE49-F238E27FC236}">
                <a16:creationId xmlns="" xmlns:a16="http://schemas.microsoft.com/office/drawing/2014/main" id="{89D8741C-9DF7-44FB-9DD4-B697F24907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4225131" y="3308971"/>
            <a:ext cx="3741738" cy="2859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7">
            <a:extLst>
              <a:ext uri="{FF2B5EF4-FFF2-40B4-BE49-F238E27FC236}">
                <a16:creationId xmlns="" xmlns:a16="http://schemas.microsoft.com/office/drawing/2014/main" id="{DF7AC75C-8775-4A05-944B-C3BE31A14669}"/>
              </a:ext>
            </a:extLst>
          </p:cNvPr>
          <p:cNvSpPr txBox="1">
            <a:spLocks noChangeArrowheads="1"/>
          </p:cNvSpPr>
          <p:nvPr/>
        </p:nvSpPr>
        <p:spPr bwMode="auto">
          <a:xfrm>
            <a:off x="4626699" y="0"/>
            <a:ext cx="2817813" cy="27098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3600" b="1" i="0" u="sng" strike="noStrike" cap="none" normalizeH="0" baseline="0" dirty="0">
              <a:ln>
                <a:noFill/>
              </a:ln>
              <a:solidFill>
                <a:srgbClr val="00B050"/>
              </a:solidFill>
              <a:effectLst/>
              <a:latin typeface="Kinetic Letters" panose="02000000000000000000" pitchFamily="50"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sng" strike="noStrike" cap="none" normalizeH="0" baseline="0" dirty="0">
                <a:ln>
                  <a:noFill/>
                </a:ln>
                <a:solidFill>
                  <a:srgbClr val="00B050"/>
                </a:solidFill>
                <a:effectLst/>
                <a:latin typeface="Kinetic Letters" panose="02000000000000000000" pitchFamily="50" charset="0"/>
              </a:rPr>
              <a:t>Inside the Nursery Classroom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54489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 xmlns:a16="http://schemas.microsoft.com/office/drawing/2014/main" id="{1FA05E04-6C99-4875-A7E4-2EABB74CCC01}"/>
              </a:ext>
            </a:extLst>
          </p:cNvPr>
          <p:cNvSpPr txBox="1">
            <a:spLocks noChangeArrowheads="1"/>
          </p:cNvSpPr>
          <p:nvPr/>
        </p:nvSpPr>
        <p:spPr bwMode="auto">
          <a:xfrm>
            <a:off x="2491409" y="1"/>
            <a:ext cx="7605160" cy="622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3065463" lvl="0" indent="0" algn="ctr" defTabSz="914400" rtl="0" eaLnBrk="0" fontAlgn="base" latinLnBrk="0" hangingPunct="0">
              <a:lnSpc>
                <a:spcPct val="100000"/>
              </a:lnSpc>
              <a:spcBef>
                <a:spcPts val="3075"/>
              </a:spcBef>
              <a:spcAft>
                <a:spcPct val="0"/>
              </a:spcAft>
              <a:buClrTx/>
              <a:buSzTx/>
              <a:buFontTx/>
              <a:buNone/>
              <a:tabLst/>
            </a:pPr>
            <a:r>
              <a:rPr kumimoji="0" lang="en-US" altLang="en-US" sz="3600" b="1" i="0" u="sng" strike="noStrike" cap="none" normalizeH="0" baseline="0" dirty="0">
                <a:ln>
                  <a:noFill/>
                </a:ln>
                <a:solidFill>
                  <a:srgbClr val="00B050"/>
                </a:solidFill>
                <a:effectLst/>
                <a:latin typeface="Kinetic Letters" panose="02000000000000000000" pitchFamily="50" charset="0"/>
              </a:rPr>
              <a:t>Our Nursery Sessions</a:t>
            </a:r>
          </a:p>
          <a:p>
            <a:pPr marL="0" marR="3065463" lvl="0" indent="0" algn="ctr" defTabSz="914400" rtl="0" eaLnBrk="0" fontAlgn="base" latinLnBrk="0" hangingPunct="0">
              <a:lnSpc>
                <a:spcPct val="100000"/>
              </a:lnSpc>
              <a:spcBef>
                <a:spcPts val="3075"/>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9220" name="Picture 4">
            <a:extLst>
              <a:ext uri="{FF2B5EF4-FFF2-40B4-BE49-F238E27FC236}">
                <a16:creationId xmlns="" xmlns:a16="http://schemas.microsoft.com/office/drawing/2014/main" id="{F1CB9A3C-3817-4587-A899-2276243510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97" y="708628"/>
            <a:ext cx="1563688" cy="1412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6" name="Text Box 5">
            <a:extLst>
              <a:ext uri="{FF2B5EF4-FFF2-40B4-BE49-F238E27FC236}">
                <a16:creationId xmlns="" xmlns:a16="http://schemas.microsoft.com/office/drawing/2014/main" id="{72988795-D8A6-4A90-B752-440E9C5526F6}"/>
              </a:ext>
            </a:extLst>
          </p:cNvPr>
          <p:cNvSpPr txBox="1">
            <a:spLocks noChangeArrowheads="1"/>
          </p:cNvSpPr>
          <p:nvPr/>
        </p:nvSpPr>
        <p:spPr bwMode="auto">
          <a:xfrm>
            <a:off x="1777842" y="695315"/>
            <a:ext cx="2844247" cy="112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B050"/>
                </a:solidFill>
                <a:effectLst/>
                <a:latin typeface="Kinetic Letters" panose="02000000000000000000" pitchFamily="50" charset="0"/>
              </a:rPr>
              <a:t>We begin our session with a ‘Dough disco’, where the children follow different movements using playdough which helps to develop their fine motor skills.</a:t>
            </a:r>
            <a:endParaRPr kumimoji="0" lang="en-US" altLang="en-US" sz="1800" b="0" i="0" u="none" strike="noStrike" cap="none" normalizeH="0" baseline="0" dirty="0">
              <a:ln>
                <a:noFill/>
              </a:ln>
              <a:solidFill>
                <a:srgbClr val="00B050"/>
              </a:solidFill>
              <a:effectLst/>
              <a:latin typeface="Arial" panose="020B0604020202020204" pitchFamily="34" charset="0"/>
            </a:endParaRPr>
          </a:p>
        </p:txBody>
      </p:sp>
      <p:pic>
        <p:nvPicPr>
          <p:cNvPr id="9222" name="Picture 6">
            <a:extLst>
              <a:ext uri="{FF2B5EF4-FFF2-40B4-BE49-F238E27FC236}">
                <a16:creationId xmlns="" xmlns:a16="http://schemas.microsoft.com/office/drawing/2014/main" id="{B099EF55-BDCB-478D-B9BB-E236351B83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6856" y="533389"/>
            <a:ext cx="1785937" cy="1290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8" name="TextBox 7">
            <a:extLst>
              <a:ext uri="{FF2B5EF4-FFF2-40B4-BE49-F238E27FC236}">
                <a16:creationId xmlns="" xmlns:a16="http://schemas.microsoft.com/office/drawing/2014/main" id="{9D7EE258-DA29-4E36-B672-11D8D43D8CEE}"/>
              </a:ext>
            </a:extLst>
          </p:cNvPr>
          <p:cNvSpPr txBox="1"/>
          <p:nvPr/>
        </p:nvSpPr>
        <p:spPr>
          <a:xfrm>
            <a:off x="6502263" y="1630428"/>
            <a:ext cx="2052499" cy="2308324"/>
          </a:xfrm>
          <a:prstGeom prst="rect">
            <a:avLst/>
          </a:prstGeom>
          <a:noFill/>
        </p:spPr>
        <p:txBody>
          <a:bodyPr wrap="square" rtlCol="0">
            <a:spAutoFit/>
          </a:bodyPr>
          <a:lstStyle/>
          <a:p>
            <a:r>
              <a:rPr lang="en-US" altLang="en-US" dirty="0">
                <a:solidFill>
                  <a:srgbClr val="00B050"/>
                </a:solidFill>
                <a:latin typeface="Kinetic Letters" panose="02000000000000000000" pitchFamily="50" charset="0"/>
              </a:rPr>
              <a:t>The children take part in an adult-led phonics sessions which focus on speaking and listening skills. They will access phonics as a key group, this will help to build confidence and self-esteem.</a:t>
            </a:r>
            <a:endParaRPr lang="en-US" altLang="en-US" dirty="0">
              <a:solidFill>
                <a:srgbClr val="00B050"/>
              </a:solidFill>
              <a:latin typeface="Arial" panose="020B0604020202020204" pitchFamily="34" charset="0"/>
            </a:endParaRPr>
          </a:p>
          <a:p>
            <a:endParaRPr lang="en-GB" dirty="0"/>
          </a:p>
        </p:txBody>
      </p:sp>
      <p:pic>
        <p:nvPicPr>
          <p:cNvPr id="9224" name="Picture 8">
            <a:extLst>
              <a:ext uri="{FF2B5EF4-FFF2-40B4-BE49-F238E27FC236}">
                <a16:creationId xmlns="" xmlns:a16="http://schemas.microsoft.com/office/drawing/2014/main" id="{10D333E0-648E-4A8B-964B-CE5D50E8C9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1536" y="2306374"/>
            <a:ext cx="1844930" cy="141287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Rectangle 8">
            <a:extLst>
              <a:ext uri="{FF2B5EF4-FFF2-40B4-BE49-F238E27FC236}">
                <a16:creationId xmlns="" xmlns:a16="http://schemas.microsoft.com/office/drawing/2014/main" id="{CD212C6E-1A3E-45EA-B9C2-4DF78DA5A9A9}"/>
              </a:ext>
            </a:extLst>
          </p:cNvPr>
          <p:cNvSpPr/>
          <p:nvPr/>
        </p:nvSpPr>
        <p:spPr>
          <a:xfrm>
            <a:off x="2857121" y="2285193"/>
            <a:ext cx="3366052" cy="1659044"/>
          </a:xfrm>
          <a:prstGeom prst="rect">
            <a:avLst/>
          </a:prstGeom>
        </p:spPr>
        <p:txBody>
          <a:bodyPr wrap="square">
            <a:spAutoFit/>
          </a:bodyPr>
          <a:lstStyle/>
          <a:p>
            <a:pPr>
              <a:lnSpc>
                <a:spcPct val="119000"/>
              </a:lnSpc>
              <a:spcAft>
                <a:spcPts val="600"/>
              </a:spcAft>
            </a:pPr>
            <a:r>
              <a:rPr lang="en-GB" kern="1400" dirty="0">
                <a:solidFill>
                  <a:srgbClr val="00B050"/>
                </a:solidFill>
                <a:latin typeface="Kinetic Letters" panose="02000000000000000000" pitchFamily="50" charset="0"/>
              </a:rPr>
              <a:t>During each session we enjoy a healthy snack of fruit or veg and milk or water. We sit at tables to have snack and enjoy developing our      discussion skills with our friends and adults.</a:t>
            </a:r>
            <a:endParaRPr lang="en-GB" sz="1000" kern="1400" dirty="0">
              <a:solidFill>
                <a:srgbClr val="00B050"/>
              </a:solidFill>
              <a:latin typeface="Calibri" panose="020F0502020204030204" pitchFamily="34" charset="0"/>
            </a:endParaRPr>
          </a:p>
          <a:p>
            <a:pPr>
              <a:lnSpc>
                <a:spcPct val="119000"/>
              </a:lnSpc>
              <a:spcAft>
                <a:spcPts val="600"/>
              </a:spcAft>
            </a:pPr>
            <a:r>
              <a:rPr lang="en-GB" sz="1000" kern="1400" dirty="0">
                <a:solidFill>
                  <a:srgbClr val="000000"/>
                </a:solidFill>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p:txBody>
      </p:sp>
      <p:pic>
        <p:nvPicPr>
          <p:cNvPr id="9225" name="Picture 9">
            <a:extLst>
              <a:ext uri="{FF2B5EF4-FFF2-40B4-BE49-F238E27FC236}">
                <a16:creationId xmlns="" xmlns:a16="http://schemas.microsoft.com/office/drawing/2014/main" id="{40F9654C-C86E-44C2-ACBC-6E3D890CA5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688" y="3938752"/>
            <a:ext cx="1738313" cy="11287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Text Box 10">
            <a:extLst>
              <a:ext uri="{FF2B5EF4-FFF2-40B4-BE49-F238E27FC236}">
                <a16:creationId xmlns="" xmlns:a16="http://schemas.microsoft.com/office/drawing/2014/main" id="{8C51E073-E5C2-4EC3-AECA-F6EE632FE8C1}"/>
              </a:ext>
            </a:extLst>
          </p:cNvPr>
          <p:cNvSpPr txBox="1">
            <a:spLocks noChangeArrowheads="1"/>
          </p:cNvSpPr>
          <p:nvPr/>
        </p:nvSpPr>
        <p:spPr bwMode="auto">
          <a:xfrm>
            <a:off x="0" y="5193991"/>
            <a:ext cx="2349111"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B050"/>
                </a:solidFill>
                <a:effectLst/>
                <a:latin typeface="Kinetic Letters" panose="02000000000000000000" pitchFamily="50" charset="0"/>
              </a:rPr>
              <a:t>We have daily adult led math’s activities within our key groups, small group work and independent activities. Once a week we also take part in a P.E session.</a:t>
            </a:r>
            <a:r>
              <a:rPr kumimoji="0" lang="en-GB" altLang="en-US" sz="1800" b="0" i="0" u="none" strike="noStrike" cap="none" normalizeH="0" baseline="0" dirty="0">
                <a:ln>
                  <a:noFill/>
                </a:ln>
                <a:solidFill>
                  <a:srgbClr val="00B050"/>
                </a:solidFill>
                <a:effectLst/>
                <a:latin typeface="Kinetic Letters" panose="02000000000000000000" pitchFamily="50" charset="0"/>
              </a:rPr>
              <a:t> </a:t>
            </a:r>
            <a:endParaRPr kumimoji="0" lang="en-US" altLang="en-US" sz="1800" b="0" i="0" u="none" strike="noStrike" cap="none" normalizeH="0" baseline="0" dirty="0">
              <a:ln>
                <a:noFill/>
              </a:ln>
              <a:solidFill>
                <a:srgbClr val="00B050"/>
              </a:solidFill>
              <a:effectLst/>
              <a:latin typeface="Arial" panose="020B0604020202020204" pitchFamily="34" charset="0"/>
            </a:endParaRPr>
          </a:p>
        </p:txBody>
      </p:sp>
      <p:pic>
        <p:nvPicPr>
          <p:cNvPr id="9227" name="Picture 11">
            <a:extLst>
              <a:ext uri="{FF2B5EF4-FFF2-40B4-BE49-F238E27FC236}">
                <a16:creationId xmlns="" xmlns:a16="http://schemas.microsoft.com/office/drawing/2014/main" id="{68475FD5-6C39-4976-B972-805F8B0BBF1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8706" y="4072860"/>
            <a:ext cx="1548488" cy="12922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Text Box 12">
            <a:extLst>
              <a:ext uri="{FF2B5EF4-FFF2-40B4-BE49-F238E27FC236}">
                <a16:creationId xmlns="" xmlns:a16="http://schemas.microsoft.com/office/drawing/2014/main" id="{4E753340-9CD7-4311-BBDE-60EDCE64054E}"/>
              </a:ext>
            </a:extLst>
          </p:cNvPr>
          <p:cNvSpPr txBox="1">
            <a:spLocks noChangeArrowheads="1"/>
          </p:cNvSpPr>
          <p:nvPr/>
        </p:nvSpPr>
        <p:spPr bwMode="auto">
          <a:xfrm>
            <a:off x="2859585" y="5452169"/>
            <a:ext cx="4219378"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B050"/>
                </a:solidFill>
                <a:effectLst/>
                <a:latin typeface="Kinetic Letters" panose="02000000000000000000" pitchFamily="50" charset="0"/>
              </a:rPr>
              <a:t>Throughout the day the children take part in various child-initiated learning sessions which are themed and led by the children’s own interests. During this time they are free to choose what they want to do, such as accessing different resources in both our indoor and outdoor classrooms</a:t>
            </a:r>
            <a:r>
              <a:rPr kumimoji="0" lang="en-GB" altLang="en-US" sz="1800" b="0" i="0" u="none" strike="noStrike" cap="none" normalizeH="0" baseline="0" dirty="0">
                <a:ln>
                  <a:noFill/>
                </a:ln>
                <a:solidFill>
                  <a:srgbClr val="00B050"/>
                </a:solidFill>
                <a:effectLst/>
                <a:latin typeface="Kinetic Letters" panose="02000000000000000000" pitchFamily="50" charset="0"/>
              </a:rPr>
              <a:t> </a:t>
            </a:r>
            <a:endParaRPr kumimoji="0" lang="en-US" altLang="en-US" sz="1800" b="0" i="0" u="none" strike="noStrike" cap="none" normalizeH="0" baseline="0" dirty="0">
              <a:ln>
                <a:noFill/>
              </a:ln>
              <a:solidFill>
                <a:srgbClr val="00B050"/>
              </a:solidFill>
              <a:effectLst/>
              <a:latin typeface="Arial" panose="020B0604020202020204" pitchFamily="34" charset="0"/>
            </a:endParaRPr>
          </a:p>
        </p:txBody>
      </p:sp>
      <p:pic>
        <p:nvPicPr>
          <p:cNvPr id="9229" name="Picture 13">
            <a:extLst>
              <a:ext uri="{FF2B5EF4-FFF2-40B4-BE49-F238E27FC236}">
                <a16:creationId xmlns="" xmlns:a16="http://schemas.microsoft.com/office/drawing/2014/main" id="{D39D7124-243D-4D97-96BA-0E4723E0534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2164" y="3223950"/>
            <a:ext cx="1116013" cy="9906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Rectangle 11">
            <a:extLst>
              <a:ext uri="{FF2B5EF4-FFF2-40B4-BE49-F238E27FC236}">
                <a16:creationId xmlns="" xmlns:a16="http://schemas.microsoft.com/office/drawing/2014/main" id="{D367DF81-F981-41C1-9DA9-33EFF61ADBFC}"/>
              </a:ext>
            </a:extLst>
          </p:cNvPr>
          <p:cNvSpPr/>
          <p:nvPr/>
        </p:nvSpPr>
        <p:spPr>
          <a:xfrm>
            <a:off x="7202569" y="4109596"/>
            <a:ext cx="2902226" cy="1988686"/>
          </a:xfrm>
          <a:prstGeom prst="rect">
            <a:avLst/>
          </a:prstGeom>
        </p:spPr>
        <p:txBody>
          <a:bodyPr wrap="square">
            <a:spAutoFit/>
          </a:bodyPr>
          <a:lstStyle/>
          <a:p>
            <a:pPr>
              <a:lnSpc>
                <a:spcPct val="119000"/>
              </a:lnSpc>
              <a:spcAft>
                <a:spcPts val="600"/>
              </a:spcAft>
            </a:pPr>
            <a:r>
              <a:rPr lang="en-GB" kern="1400" dirty="0">
                <a:solidFill>
                  <a:srgbClr val="00B050"/>
                </a:solidFill>
                <a:latin typeface="Kinetic Letters" panose="02000000000000000000" pitchFamily="50" charset="0"/>
              </a:rPr>
              <a:t>If you stay for lunch, we eat in the dining hall and then come back to Nursery for our afternoon session where we will take part in a range of adult led and child led activities </a:t>
            </a:r>
            <a:endParaRPr lang="en-GB" sz="1000" kern="1400" dirty="0">
              <a:solidFill>
                <a:srgbClr val="00B050"/>
              </a:solidFill>
              <a:latin typeface="Calibri" panose="020F0502020204030204" pitchFamily="34" charset="0"/>
            </a:endParaRPr>
          </a:p>
          <a:p>
            <a:pPr>
              <a:lnSpc>
                <a:spcPct val="119000"/>
              </a:lnSpc>
              <a:spcAft>
                <a:spcPts val="600"/>
              </a:spcAft>
            </a:pPr>
            <a:r>
              <a:rPr lang="en-GB" sz="1000" kern="1400" dirty="0">
                <a:solidFill>
                  <a:srgbClr val="000000"/>
                </a:solidFill>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3855896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 xmlns:a16="http://schemas.microsoft.com/office/drawing/2014/main" id="{FD4A0B49-AF7B-46DF-9CAD-08A0EA58B9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8030817" y="3875080"/>
            <a:ext cx="3876814" cy="268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5123" name="Picture 3">
            <a:extLst>
              <a:ext uri="{FF2B5EF4-FFF2-40B4-BE49-F238E27FC236}">
                <a16:creationId xmlns="" xmlns:a16="http://schemas.microsoft.com/office/drawing/2014/main" id="{59041BF9-6E5E-4AF0-A6A8-0A3BEA8DEC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284368" y="168274"/>
            <a:ext cx="3838209" cy="26544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4">
            <a:extLst>
              <a:ext uri="{FF2B5EF4-FFF2-40B4-BE49-F238E27FC236}">
                <a16:creationId xmlns="" xmlns:a16="http://schemas.microsoft.com/office/drawing/2014/main" id="{9A3A4396-6362-4090-B8D6-2DF27EB18E4F}"/>
              </a:ext>
            </a:extLst>
          </p:cNvPr>
          <p:cNvSpPr txBox="1">
            <a:spLocks noChangeArrowheads="1"/>
          </p:cNvSpPr>
          <p:nvPr/>
        </p:nvSpPr>
        <p:spPr bwMode="auto">
          <a:xfrm>
            <a:off x="4433438" y="2426494"/>
            <a:ext cx="3325123" cy="20050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sng" strike="noStrike" cap="none" normalizeH="0" baseline="0" dirty="0">
                <a:ln>
                  <a:noFill/>
                </a:ln>
                <a:solidFill>
                  <a:srgbClr val="00B050"/>
                </a:solidFill>
                <a:effectLst/>
                <a:latin typeface="Kinetic Letters" panose="02000000000000000000" pitchFamily="50" charset="0"/>
              </a:rPr>
              <a:t>Learning outdoors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600" b="1" i="0" u="none" strike="noStrike" cap="none" normalizeH="0" baseline="0" dirty="0">
                <a:ln>
                  <a:noFill/>
                </a:ln>
                <a:solidFill>
                  <a:srgbClr val="00B050"/>
                </a:solidFill>
                <a:effectLst/>
                <a:latin typeface="Kinetic Letters" panose="02000000000000000000" pitchFamily="50" charset="0"/>
              </a:rPr>
              <a:t>We will be going outside everyday - so remember your coat and wellies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 xmlns:a16="http://schemas.microsoft.com/office/drawing/2014/main" id="{D9F19680-2C44-46D7-BE86-B4169092DA36}"/>
              </a:ext>
            </a:extLst>
          </p:cNvPr>
          <p:cNvPicPr>
            <a:picLocks noChangeAspect="1"/>
          </p:cNvPicPr>
          <p:nvPr/>
        </p:nvPicPr>
        <p:blipFill>
          <a:blip r:embed="rId4"/>
          <a:stretch>
            <a:fillRect/>
          </a:stretch>
        </p:blipFill>
        <p:spPr>
          <a:xfrm rot="10800000">
            <a:off x="8030817" y="138865"/>
            <a:ext cx="3876812" cy="2683849"/>
          </a:xfrm>
          <a:prstGeom prst="rect">
            <a:avLst/>
          </a:prstGeom>
        </p:spPr>
      </p:pic>
      <p:pic>
        <p:nvPicPr>
          <p:cNvPr id="1026" name="Picture 2">
            <a:extLst>
              <a:ext uri="{FF2B5EF4-FFF2-40B4-BE49-F238E27FC236}">
                <a16:creationId xmlns="" xmlns:a16="http://schemas.microsoft.com/office/drawing/2014/main" id="{8FE6F6BB-2085-42B1-A0F2-BF1EA4FBC7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67" y="3875080"/>
            <a:ext cx="3838210" cy="26838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465120B2-3F55-4C98-AE1B-7BF0751456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95634" y="485431"/>
            <a:ext cx="1762125" cy="14573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 xmlns:a16="http://schemas.microsoft.com/office/drawing/2014/main" id="{DBD5195F-5A02-40AE-97FD-E48972B780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29030" y="4858922"/>
            <a:ext cx="1905000" cy="1247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36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 xmlns:a16="http://schemas.microsoft.com/office/drawing/2014/main" id="{3B37F213-9F6E-4CFD-AEB3-7A6E93820B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306388" y="183941"/>
            <a:ext cx="4814887" cy="338455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AutoShape 3">
            <a:extLst>
              <a:ext uri="{FF2B5EF4-FFF2-40B4-BE49-F238E27FC236}">
                <a16:creationId xmlns="" xmlns:a16="http://schemas.microsoft.com/office/drawing/2014/main" id="{16099DBF-F3C7-47D5-BEFB-5A46110181A1}"/>
              </a:ext>
            </a:extLst>
          </p:cNvPr>
          <p:cNvSpPr>
            <a:spLocks noChangeArrowheads="1"/>
          </p:cNvSpPr>
          <p:nvPr/>
        </p:nvSpPr>
        <p:spPr bwMode="auto">
          <a:xfrm>
            <a:off x="5267049" y="468104"/>
            <a:ext cx="4962525" cy="2816225"/>
          </a:xfrm>
          <a:prstGeom prst="leftArrow">
            <a:avLst>
              <a:gd name="adj1" fmla="val 50000"/>
              <a:gd name="adj2" fmla="val 44053"/>
            </a:avLst>
          </a:prstGeom>
          <a:solidFill>
            <a:srgbClr val="00B05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600" b="1" i="0" u="none" strike="noStrike" cap="none" normalizeH="0" baseline="0">
                <a:ln>
                  <a:noFill/>
                </a:ln>
                <a:solidFill>
                  <a:srgbClr val="000000"/>
                </a:solidFill>
                <a:effectLst/>
                <a:latin typeface="Kinetic Letters" panose="02000000000000000000" pitchFamily="50" charset="0"/>
              </a:rPr>
              <a:t>Tech Central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a:ln>
                  <a:noFill/>
                </a:ln>
                <a:solidFill>
                  <a:srgbClr val="000000"/>
                </a:solidFill>
                <a:effectLst/>
                <a:latin typeface="Kinetic Letters" panose="02000000000000000000" pitchFamily="50" charset="0"/>
              </a:rPr>
              <a:t>We will visit here to learn about Technology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6148" name="Picture 4">
            <a:extLst>
              <a:ext uri="{FF2B5EF4-FFF2-40B4-BE49-F238E27FC236}">
                <a16:creationId xmlns="" xmlns:a16="http://schemas.microsoft.com/office/drawing/2014/main" id="{904267FD-5511-40C4-B5A1-77CC5B4EAF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2774" y="3429000"/>
            <a:ext cx="4922838" cy="32670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AutoShape 5">
            <a:extLst>
              <a:ext uri="{FF2B5EF4-FFF2-40B4-BE49-F238E27FC236}">
                <a16:creationId xmlns="" xmlns:a16="http://schemas.microsoft.com/office/drawing/2014/main" id="{49A27A43-7EFB-4CBF-9048-69287FF242BF}"/>
              </a:ext>
            </a:extLst>
          </p:cNvPr>
          <p:cNvSpPr>
            <a:spLocks noChangeArrowheads="1"/>
          </p:cNvSpPr>
          <p:nvPr/>
        </p:nvSpPr>
        <p:spPr bwMode="auto">
          <a:xfrm flipH="1">
            <a:off x="1769649" y="3614737"/>
            <a:ext cx="4922837" cy="2895600"/>
          </a:xfrm>
          <a:prstGeom prst="leftArrow">
            <a:avLst>
              <a:gd name="adj1" fmla="val 50000"/>
              <a:gd name="adj2" fmla="val 41228"/>
            </a:avLst>
          </a:prstGeom>
          <a:solidFill>
            <a:srgbClr val="00B05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a:ln>
                  <a:noFill/>
                </a:ln>
                <a:solidFill>
                  <a:srgbClr val="000000"/>
                </a:solidFill>
                <a:effectLst/>
                <a:latin typeface="Kinetic Letters" panose="02000000000000000000" pitchFamily="50" charset="0"/>
              </a:rPr>
              <a:t>Library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a:ln>
                  <a:noFill/>
                </a:ln>
                <a:solidFill>
                  <a:srgbClr val="000000"/>
                </a:solidFill>
                <a:effectLst/>
                <a:latin typeface="Kinetic Letters" panose="02000000000000000000" pitchFamily="50" charset="0"/>
              </a:rPr>
              <a:t>We will visit here to look at books and share stories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50" name="Picture 2">
            <a:extLst>
              <a:ext uri="{FF2B5EF4-FFF2-40B4-BE49-F238E27FC236}">
                <a16:creationId xmlns="" xmlns:a16="http://schemas.microsoft.com/office/drawing/2014/main" id="{485F5EC4-327C-489C-BF00-4FF579E7CA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26572" y="108706"/>
            <a:ext cx="1477412" cy="14774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 xmlns:a16="http://schemas.microsoft.com/office/drawing/2014/main" id="{4CD9ECD8-62EF-4C56-BA9A-E29FA371A7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7" y="5335697"/>
            <a:ext cx="1602546" cy="1396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523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 xmlns:a16="http://schemas.microsoft.com/office/drawing/2014/main" id="{2DA3401E-5EA4-4860-B42B-9A567B8B3867}"/>
              </a:ext>
            </a:extLst>
          </p:cNvPr>
          <p:cNvSpPr txBox="1">
            <a:spLocks/>
          </p:cNvSpPr>
          <p:nvPr/>
        </p:nvSpPr>
        <p:spPr>
          <a:xfrm>
            <a:off x="822325" y="365125"/>
            <a:ext cx="5883275" cy="549275"/>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altLang="en-US" sz="4800" b="1" u="sng" dirty="0">
                <a:solidFill>
                  <a:srgbClr val="00B050"/>
                </a:solidFill>
                <a:latin typeface="Kinetic Letters" panose="02000000000000000000" pitchFamily="50" charset="0"/>
              </a:rPr>
              <a:t>Food and Drink</a:t>
            </a:r>
          </a:p>
        </p:txBody>
      </p:sp>
      <p:sp>
        <p:nvSpPr>
          <p:cNvPr id="5" name="Content Placeholder 21">
            <a:extLst>
              <a:ext uri="{FF2B5EF4-FFF2-40B4-BE49-F238E27FC236}">
                <a16:creationId xmlns="" xmlns:a16="http://schemas.microsoft.com/office/drawing/2014/main" id="{EBD97A8D-64D6-4DD8-8F73-04627FACD9FC}"/>
              </a:ext>
            </a:extLst>
          </p:cNvPr>
          <p:cNvSpPr txBox="1">
            <a:spLocks/>
          </p:cNvSpPr>
          <p:nvPr/>
        </p:nvSpPr>
        <p:spPr>
          <a:xfrm>
            <a:off x="822325" y="1139686"/>
            <a:ext cx="8573466" cy="5234609"/>
          </a:xfrm>
          <a:prstGeom prst="rect">
            <a:avLst/>
          </a:prstGeom>
        </p:spPr>
        <p:txBody>
          <a:bodyPr vert="horz" lIns="108000" tIns="108000" rIns="108000" bIns="10800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l">
              <a:lnSpc>
                <a:spcPct val="107000"/>
              </a:lnSpc>
              <a:spcAft>
                <a:spcPts val="800"/>
              </a:spcAft>
            </a:pPr>
            <a:r>
              <a:rPr lang="en-GB" altLang="en-US" sz="2400" b="1" u="sng" dirty="0">
                <a:solidFill>
                  <a:srgbClr val="00B050"/>
                </a:solidFill>
                <a:latin typeface="Kinetic Letters" panose="02000000000000000000" pitchFamily="50" charset="0"/>
                <a:ea typeface="Calibri" panose="020F0502020204030204" pitchFamily="34" charset="0"/>
                <a:cs typeface="Calibri" panose="020F0502020204030204" pitchFamily="34" charset="0"/>
              </a:rPr>
              <a:t>Lunch: </a:t>
            </a:r>
            <a:r>
              <a:rPr lang="en-GB" altLang="en-US" sz="2400" dirty="0">
                <a:solidFill>
                  <a:srgbClr val="00B050"/>
                </a:solidFill>
                <a:latin typeface="Kinetic Letters" panose="02000000000000000000" pitchFamily="50" charset="0"/>
                <a:ea typeface="Calibri" panose="020F0502020204030204" pitchFamily="34" charset="0"/>
                <a:cs typeface="Calibri" panose="020F0502020204030204" pitchFamily="34" charset="0"/>
              </a:rPr>
              <a:t>If your child is entitled to 30hours provision they will have their lunch in the school hall. If you would like your child to have a school lunch then please send in £2.40 in a named envelope. </a:t>
            </a:r>
            <a:r>
              <a:rPr lang="en-GB" altLang="en-US" sz="2400" dirty="0">
                <a:solidFill>
                  <a:srgbClr val="00B050"/>
                </a:solidFill>
                <a:latin typeface="Kinetic Letters" panose="02000000000000000000" pitchFamily="50" charset="0"/>
              </a:rPr>
              <a:t>There are 5 choices every day including sandwiches, wraps, jacket potato and two further hot meals. Alternately, you can send in a packed lunch for your child. </a:t>
            </a:r>
          </a:p>
          <a:p>
            <a:pPr algn="l">
              <a:lnSpc>
                <a:spcPct val="107000"/>
              </a:lnSpc>
              <a:spcAft>
                <a:spcPts val="800"/>
              </a:spcAft>
            </a:pPr>
            <a:r>
              <a:rPr lang="en-GB" altLang="en-US" sz="2400" b="1" u="sng" dirty="0">
                <a:solidFill>
                  <a:srgbClr val="00B050"/>
                </a:solidFill>
                <a:latin typeface="Kinetic Letters" panose="02000000000000000000" pitchFamily="50" charset="0"/>
                <a:ea typeface="Calibri" panose="020F0502020204030204" pitchFamily="34" charset="0"/>
                <a:cs typeface="Calibri" panose="020F0502020204030204" pitchFamily="34" charset="0"/>
              </a:rPr>
              <a:t>Snacks: </a:t>
            </a:r>
            <a:r>
              <a:rPr lang="en-GB" altLang="en-US" sz="2400" dirty="0">
                <a:solidFill>
                  <a:srgbClr val="00B050"/>
                </a:solidFill>
                <a:latin typeface="Kinetic Letters" panose="02000000000000000000" pitchFamily="50" charset="0"/>
                <a:ea typeface="Calibri" panose="020F0502020204030204" pitchFamily="34" charset="0"/>
                <a:cs typeface="Calibri" panose="020F0502020204030204" pitchFamily="34" charset="0"/>
              </a:rPr>
              <a:t>Children will receive fruit and milk during the day. </a:t>
            </a:r>
          </a:p>
          <a:p>
            <a:pPr algn="l">
              <a:lnSpc>
                <a:spcPct val="107000"/>
              </a:lnSpc>
              <a:spcAft>
                <a:spcPts val="800"/>
              </a:spcAft>
            </a:pPr>
            <a:r>
              <a:rPr lang="en-GB" altLang="en-US" sz="2400" b="1" u="sng" dirty="0">
                <a:solidFill>
                  <a:srgbClr val="00B050"/>
                </a:solidFill>
                <a:latin typeface="Kinetic Letters" panose="02000000000000000000" pitchFamily="50" charset="0"/>
                <a:ea typeface="Calibri" panose="020F0502020204030204" pitchFamily="34" charset="0"/>
                <a:cs typeface="Calibri" panose="020F0502020204030204" pitchFamily="34" charset="0"/>
              </a:rPr>
              <a:t>Drinks:</a:t>
            </a:r>
            <a:r>
              <a:rPr lang="en-GB" altLang="en-US" sz="2400" b="1" dirty="0">
                <a:solidFill>
                  <a:srgbClr val="00B050"/>
                </a:solidFill>
                <a:latin typeface="Kinetic Letters" panose="02000000000000000000" pitchFamily="50" charset="0"/>
                <a:ea typeface="Calibri" panose="020F0502020204030204" pitchFamily="34" charset="0"/>
                <a:cs typeface="Calibri" panose="020F0502020204030204" pitchFamily="34" charset="0"/>
              </a:rPr>
              <a:t> </a:t>
            </a:r>
            <a:r>
              <a:rPr lang="en-GB" altLang="en-US" sz="2400" dirty="0">
                <a:solidFill>
                  <a:srgbClr val="00B050"/>
                </a:solidFill>
                <a:latin typeface="Kinetic Letters" panose="02000000000000000000" pitchFamily="50" charset="0"/>
                <a:ea typeface="Calibri" panose="020F0502020204030204" pitchFamily="34" charset="0"/>
                <a:cs typeface="Calibri" panose="020F0502020204030204" pitchFamily="34" charset="0"/>
              </a:rPr>
              <a:t>Water is available throughout the day, including lunchtimes. Children can also bring a drink to school – </a:t>
            </a:r>
            <a:r>
              <a:rPr lang="en-GB" altLang="en-US" sz="2400" dirty="0" smtClean="0">
                <a:solidFill>
                  <a:srgbClr val="00B050"/>
                </a:solidFill>
                <a:latin typeface="Kinetic Letters" panose="02000000000000000000" pitchFamily="50" charset="0"/>
                <a:ea typeface="Calibri" panose="020F0502020204030204" pitchFamily="34" charset="0"/>
                <a:cs typeface="Calibri" panose="020F0502020204030204" pitchFamily="34" charset="0"/>
              </a:rPr>
              <a:t>only water </a:t>
            </a:r>
            <a:r>
              <a:rPr lang="en-GB" altLang="en-US" sz="2400" smtClean="0">
                <a:solidFill>
                  <a:srgbClr val="00B050"/>
                </a:solidFill>
                <a:latin typeface="Kinetic Letters" panose="02000000000000000000" pitchFamily="50" charset="0"/>
                <a:ea typeface="Calibri" panose="020F0502020204030204" pitchFamily="34" charset="0"/>
                <a:cs typeface="Calibri" panose="020F0502020204030204" pitchFamily="34" charset="0"/>
              </a:rPr>
              <a:t>is allowed</a:t>
            </a:r>
            <a:r>
              <a:rPr lang="en-GB" altLang="en-US" sz="2400" smtClean="0">
                <a:solidFill>
                  <a:srgbClr val="00B050"/>
                </a:solidFill>
                <a:latin typeface="Kinetic Letters" panose="02000000000000000000" pitchFamily="50" charset="0"/>
                <a:ea typeface="Calibri" panose="020F0502020204030204" pitchFamily="34" charset="0"/>
                <a:cs typeface="Calibri" panose="020F0502020204030204" pitchFamily="34" charset="0"/>
              </a:rPr>
              <a:t>. </a:t>
            </a:r>
            <a:endParaRPr lang="en-GB" altLang="en-US" sz="24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l">
              <a:lnSpc>
                <a:spcPct val="107000"/>
              </a:lnSpc>
              <a:spcAft>
                <a:spcPts val="800"/>
              </a:spcAft>
            </a:pPr>
            <a:endParaRPr lang="en-GB" altLang="en-US" sz="24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l">
              <a:lnSpc>
                <a:spcPct val="107000"/>
              </a:lnSpc>
              <a:spcAft>
                <a:spcPts val="800"/>
              </a:spcAft>
            </a:pPr>
            <a:r>
              <a:rPr lang="en-GB" altLang="en-US" sz="2400" dirty="0">
                <a:solidFill>
                  <a:srgbClr val="00B050"/>
                </a:solidFill>
                <a:latin typeface="Kinetic Letters" panose="02000000000000000000" pitchFamily="50" charset="0"/>
                <a:ea typeface="Calibri" panose="020F0502020204030204" pitchFamily="34" charset="0"/>
                <a:cs typeface="Calibri" panose="020F0502020204030204" pitchFamily="34" charset="0"/>
              </a:rPr>
              <a:t>Please ensure that your child’s drinks bottle is labelled with their name.</a:t>
            </a:r>
          </a:p>
        </p:txBody>
      </p:sp>
      <p:pic>
        <p:nvPicPr>
          <p:cNvPr id="13314" name="Picture 2">
            <a:extLst>
              <a:ext uri="{FF2B5EF4-FFF2-40B4-BE49-F238E27FC236}">
                <a16:creationId xmlns="" xmlns:a16="http://schemas.microsoft.com/office/drawing/2014/main" id="{E654617E-2962-433C-B4E8-159515B799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5791" y="4312753"/>
            <a:ext cx="2205533" cy="2188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91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 xmlns:a16="http://schemas.microsoft.com/office/drawing/2014/main" id="{64669C2A-EFDC-452E-9D57-EEE1D421E1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92019" y="299899"/>
            <a:ext cx="3717925" cy="357505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1" name="Picture 3">
            <a:extLst>
              <a:ext uri="{FF2B5EF4-FFF2-40B4-BE49-F238E27FC236}">
                <a16:creationId xmlns="" xmlns:a16="http://schemas.microsoft.com/office/drawing/2014/main" id="{5D13B0F1-60C1-44CA-BC91-2ED384A1B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82056" y="299899"/>
            <a:ext cx="3717927" cy="35750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2" name="Picture 4">
            <a:extLst>
              <a:ext uri="{FF2B5EF4-FFF2-40B4-BE49-F238E27FC236}">
                <a16:creationId xmlns="" xmlns:a16="http://schemas.microsoft.com/office/drawing/2014/main" id="{89D92ED9-CFB3-4F0A-A2F8-BD75301B7D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38508" y="4167188"/>
            <a:ext cx="4514986" cy="25781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5">
            <a:extLst>
              <a:ext uri="{FF2B5EF4-FFF2-40B4-BE49-F238E27FC236}">
                <a16:creationId xmlns="" xmlns:a16="http://schemas.microsoft.com/office/drawing/2014/main" id="{0300F460-2169-4F82-99F8-7C9B3B5FE5B9}"/>
              </a:ext>
            </a:extLst>
          </p:cNvPr>
          <p:cNvSpPr txBox="1">
            <a:spLocks noChangeArrowheads="1"/>
          </p:cNvSpPr>
          <p:nvPr/>
        </p:nvSpPr>
        <p:spPr bwMode="auto">
          <a:xfrm>
            <a:off x="4810918" y="353875"/>
            <a:ext cx="2570163" cy="35925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sng" strike="noStrike" cap="none" normalizeH="0" baseline="0">
                <a:ln>
                  <a:noFill/>
                </a:ln>
                <a:solidFill>
                  <a:srgbClr val="00B050"/>
                </a:solidFill>
                <a:effectLst/>
                <a:latin typeface="Kinetic Letters" panose="02000000000000000000" pitchFamily="50" charset="0"/>
              </a:rPr>
              <a:t>This is our Nursery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sng" strike="noStrike" cap="none" normalizeH="0" baseline="0">
                <a:ln>
                  <a:noFill/>
                </a:ln>
                <a:solidFill>
                  <a:srgbClr val="00B050"/>
                </a:solidFill>
                <a:effectLst/>
                <a:latin typeface="Kinetic Letters" panose="02000000000000000000" pitchFamily="50" charset="0"/>
              </a:rPr>
              <a:t>bathroom.</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600" b="0" i="0" u="none" strike="noStrike" cap="none" normalizeH="0" baseline="0">
                <a:ln>
                  <a:noFill/>
                </a:ln>
                <a:solidFill>
                  <a:srgbClr val="00B050"/>
                </a:solidFill>
                <a:effectLst/>
                <a:latin typeface="Kinetic Letters" panose="02000000000000000000" pitchFamily="50" charset="0"/>
              </a:rPr>
              <a:t>It is important that you remember to wash your hands.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7175" name="Picture 7" descr="OnlineLabels Clip Art - Wash Your Hands">
            <a:extLst>
              <a:ext uri="{FF2B5EF4-FFF2-40B4-BE49-F238E27FC236}">
                <a16:creationId xmlns="" xmlns:a16="http://schemas.microsoft.com/office/drawing/2014/main" id="{E384C69A-E72A-4E4F-A177-855138DEA6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8014" y="4763847"/>
            <a:ext cx="1285934" cy="1384852"/>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a:extLst>
              <a:ext uri="{FF2B5EF4-FFF2-40B4-BE49-F238E27FC236}">
                <a16:creationId xmlns="" xmlns:a16="http://schemas.microsoft.com/office/drawing/2014/main" id="{E76B0AB1-FDF4-4016-9C2F-000C83C144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98053" y="4602750"/>
            <a:ext cx="1707046" cy="1707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042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7B4DB0B5-1989-45CC-ABDC-432B55699B0B}"/>
              </a:ext>
            </a:extLst>
          </p:cNvPr>
          <p:cNvSpPr/>
          <p:nvPr/>
        </p:nvSpPr>
        <p:spPr>
          <a:xfrm>
            <a:off x="1099931" y="1603513"/>
            <a:ext cx="8216348" cy="3108543"/>
          </a:xfrm>
          <a:prstGeom prst="rect">
            <a:avLst/>
          </a:prstGeom>
        </p:spPr>
        <p:txBody>
          <a:bodyPr wrap="square">
            <a:spAutoFit/>
          </a:bodyPr>
          <a:lstStyle/>
          <a:p>
            <a:pPr>
              <a:defRPr/>
            </a:pPr>
            <a:r>
              <a:rPr lang="en-GB" sz="2800" dirty="0">
                <a:solidFill>
                  <a:srgbClr val="00B050"/>
                </a:solidFill>
                <a:latin typeface="Kinetic Letters" panose="02000000000000000000" pitchFamily="50" charset="0"/>
              </a:rPr>
              <a:t>At Hurst Hill we strive to deliver extra experiences that children may not otherwise take part in. Some of these may be cooking, food tasting, dressing up days or annual celebrations. To help towards the cost of extra resources purchased for these experiences, we kindly ask for a small donation of </a:t>
            </a:r>
            <a:r>
              <a:rPr lang="en-GB" sz="2800" b="1" u="sng" dirty="0">
                <a:solidFill>
                  <a:srgbClr val="00B050"/>
                </a:solidFill>
                <a:latin typeface="Kinetic Letters" panose="02000000000000000000" pitchFamily="50" charset="0"/>
              </a:rPr>
              <a:t>£5 per term</a:t>
            </a:r>
            <a:r>
              <a:rPr lang="en-GB" sz="2800" dirty="0">
                <a:solidFill>
                  <a:srgbClr val="00B050"/>
                </a:solidFill>
                <a:latin typeface="Kinetic Letters" panose="02000000000000000000" pitchFamily="50" charset="0"/>
              </a:rPr>
              <a:t> towards our Nursery Contribution Fund.</a:t>
            </a:r>
          </a:p>
          <a:p>
            <a:pPr>
              <a:defRPr/>
            </a:pPr>
            <a:endParaRPr lang="en-GB" sz="2800" dirty="0">
              <a:solidFill>
                <a:srgbClr val="00B050"/>
              </a:solidFill>
              <a:latin typeface="Kinetic Letters" panose="02000000000000000000" pitchFamily="50" charset="0"/>
            </a:endParaRPr>
          </a:p>
          <a:p>
            <a:pPr>
              <a:defRPr/>
            </a:pPr>
            <a:r>
              <a:rPr lang="en-GB" sz="2800" dirty="0">
                <a:solidFill>
                  <a:srgbClr val="00B050"/>
                </a:solidFill>
                <a:latin typeface="Kinetic Letters" panose="02000000000000000000" pitchFamily="50" charset="0"/>
              </a:rPr>
              <a:t>This will be payable at the start of each term, </a:t>
            </a:r>
            <a:r>
              <a:rPr lang="en-GB" sz="2800" b="1" u="sng" dirty="0">
                <a:solidFill>
                  <a:srgbClr val="00B050"/>
                </a:solidFill>
                <a:latin typeface="Kinetic Letters" panose="02000000000000000000" pitchFamily="50" charset="0"/>
              </a:rPr>
              <a:t>or £15 for the full year. </a:t>
            </a:r>
          </a:p>
        </p:txBody>
      </p:sp>
      <p:sp>
        <p:nvSpPr>
          <p:cNvPr id="5" name="Rectangle 4">
            <a:extLst>
              <a:ext uri="{FF2B5EF4-FFF2-40B4-BE49-F238E27FC236}">
                <a16:creationId xmlns="" xmlns:a16="http://schemas.microsoft.com/office/drawing/2014/main" id="{A608BDF0-939F-4CC7-BAD3-047DF77630B9}"/>
              </a:ext>
            </a:extLst>
          </p:cNvPr>
          <p:cNvSpPr/>
          <p:nvPr/>
        </p:nvSpPr>
        <p:spPr>
          <a:xfrm>
            <a:off x="2994990" y="355359"/>
            <a:ext cx="4810539" cy="646331"/>
          </a:xfrm>
          <a:prstGeom prst="rect">
            <a:avLst/>
          </a:prstGeom>
        </p:spPr>
        <p:txBody>
          <a:bodyPr wrap="square">
            <a:spAutoFit/>
          </a:bodyPr>
          <a:lstStyle/>
          <a:p>
            <a:r>
              <a:rPr lang="en-GB" sz="3600" b="1" u="sng" dirty="0">
                <a:solidFill>
                  <a:srgbClr val="00B050"/>
                </a:solidFill>
                <a:latin typeface="Kinetic Letters" panose="02000000000000000000" pitchFamily="50" charset="0"/>
              </a:rPr>
              <a:t>Nursery Contribution Fund</a:t>
            </a:r>
            <a:endParaRPr lang="en-GB" sz="3600" u="sng" dirty="0">
              <a:solidFill>
                <a:srgbClr val="00B050"/>
              </a:solidFill>
              <a:latin typeface="Kinetic Letters" panose="02000000000000000000" pitchFamily="50" charset="0"/>
            </a:endParaRPr>
          </a:p>
        </p:txBody>
      </p:sp>
      <p:pic>
        <p:nvPicPr>
          <p:cNvPr id="14338" name="Picture 2">
            <a:extLst>
              <a:ext uri="{FF2B5EF4-FFF2-40B4-BE49-F238E27FC236}">
                <a16:creationId xmlns="" xmlns:a16="http://schemas.microsoft.com/office/drawing/2014/main" id="{E3120409-22D9-47CE-8F8B-E9961DE9E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7982" y="4553030"/>
            <a:ext cx="1431028" cy="1978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149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BB7EA61-4E72-423F-BC41-7741704BAB05}"/>
              </a:ext>
            </a:extLst>
          </p:cNvPr>
          <p:cNvSpPr/>
          <p:nvPr/>
        </p:nvSpPr>
        <p:spPr>
          <a:xfrm>
            <a:off x="3379304" y="355359"/>
            <a:ext cx="4426225" cy="646331"/>
          </a:xfrm>
          <a:prstGeom prst="rect">
            <a:avLst/>
          </a:prstGeom>
        </p:spPr>
        <p:txBody>
          <a:bodyPr wrap="square">
            <a:spAutoFit/>
          </a:bodyPr>
          <a:lstStyle/>
          <a:p>
            <a:r>
              <a:rPr lang="en-GB" sz="3600" b="1" u="sng" dirty="0">
                <a:solidFill>
                  <a:srgbClr val="00B050"/>
                </a:solidFill>
                <a:latin typeface="Kinetic Letters" panose="02000000000000000000" pitchFamily="50" charset="0"/>
              </a:rPr>
              <a:t>Nursery Transition</a:t>
            </a:r>
            <a:endParaRPr lang="en-GB" sz="3600" u="sng" dirty="0">
              <a:solidFill>
                <a:srgbClr val="00B050"/>
              </a:solidFill>
              <a:latin typeface="Kinetic Letters" panose="02000000000000000000" pitchFamily="50" charset="0"/>
            </a:endParaRPr>
          </a:p>
        </p:txBody>
      </p:sp>
      <p:sp>
        <p:nvSpPr>
          <p:cNvPr id="5" name="Rectangle 4">
            <a:extLst>
              <a:ext uri="{FF2B5EF4-FFF2-40B4-BE49-F238E27FC236}">
                <a16:creationId xmlns="" xmlns:a16="http://schemas.microsoft.com/office/drawing/2014/main" id="{B8878DB2-3FF0-4590-A856-12E9E1134BDA}"/>
              </a:ext>
            </a:extLst>
          </p:cNvPr>
          <p:cNvSpPr/>
          <p:nvPr/>
        </p:nvSpPr>
        <p:spPr>
          <a:xfrm>
            <a:off x="1073427" y="1099930"/>
            <a:ext cx="8216348" cy="5262979"/>
          </a:xfrm>
          <a:prstGeom prst="rect">
            <a:avLst/>
          </a:prstGeom>
        </p:spPr>
        <p:txBody>
          <a:bodyPr wrap="square">
            <a:spAutoFit/>
          </a:bodyPr>
          <a:lstStyle/>
          <a:p>
            <a:pPr>
              <a:defRPr/>
            </a:pPr>
            <a:r>
              <a:rPr lang="en-GB" sz="2800" dirty="0">
                <a:solidFill>
                  <a:srgbClr val="00B050"/>
                </a:solidFill>
                <a:latin typeface="Kinetic Letters" panose="02000000000000000000" pitchFamily="50" charset="0"/>
              </a:rPr>
              <a:t>Due to Covid-19 we have had to take a slightly different approach to our Transition period. </a:t>
            </a:r>
            <a:endParaRPr lang="en-GB" sz="2800" dirty="0" smtClean="0">
              <a:solidFill>
                <a:srgbClr val="00B050"/>
              </a:solidFill>
              <a:latin typeface="Kinetic Letters" panose="02000000000000000000" pitchFamily="50" charset="0"/>
            </a:endParaRPr>
          </a:p>
          <a:p>
            <a:pPr>
              <a:defRPr/>
            </a:pPr>
            <a:endParaRPr lang="en-GB" sz="2800" dirty="0">
              <a:solidFill>
                <a:srgbClr val="00B050"/>
              </a:solidFill>
              <a:latin typeface="Kinetic Letters" panose="02000000000000000000" pitchFamily="50" charset="0"/>
            </a:endParaRPr>
          </a:p>
          <a:p>
            <a:pPr marL="457200" indent="-457200">
              <a:buFont typeface="Wingdings" panose="05000000000000000000" pitchFamily="2" charset="2"/>
              <a:buChar char="v"/>
              <a:defRPr/>
            </a:pPr>
            <a:r>
              <a:rPr lang="en-GB" sz="2800" dirty="0">
                <a:solidFill>
                  <a:srgbClr val="00B050"/>
                </a:solidFill>
                <a:latin typeface="Kinetic Letters" panose="02000000000000000000" pitchFamily="50" charset="0"/>
              </a:rPr>
              <a:t>We will be offering a ‘doorstep’ home visit where we will meet you and your child and deliver your Home Visit Pack</a:t>
            </a:r>
            <a:r>
              <a:rPr lang="en-GB" sz="2800" dirty="0" smtClean="0">
                <a:solidFill>
                  <a:srgbClr val="00B050"/>
                </a:solidFill>
                <a:latin typeface="Kinetic Letters" panose="02000000000000000000" pitchFamily="50" charset="0"/>
              </a:rPr>
              <a:t>.</a:t>
            </a:r>
          </a:p>
          <a:p>
            <a:pPr>
              <a:defRPr/>
            </a:pPr>
            <a:endParaRPr lang="en-GB" sz="2800" dirty="0">
              <a:solidFill>
                <a:srgbClr val="00B050"/>
              </a:solidFill>
              <a:latin typeface="Kinetic Letters" panose="02000000000000000000" pitchFamily="50" charset="0"/>
            </a:endParaRPr>
          </a:p>
          <a:p>
            <a:pPr marL="457200" indent="-457200">
              <a:buFont typeface="Wingdings" panose="05000000000000000000" pitchFamily="2" charset="2"/>
              <a:buChar char="v"/>
              <a:defRPr/>
            </a:pPr>
            <a:r>
              <a:rPr lang="en-GB" sz="2800" dirty="0" smtClean="0">
                <a:solidFill>
                  <a:srgbClr val="00B050"/>
                </a:solidFill>
                <a:latin typeface="Kinetic Letters" panose="02000000000000000000" pitchFamily="50" charset="0"/>
              </a:rPr>
              <a:t>Children </a:t>
            </a:r>
            <a:r>
              <a:rPr lang="en-GB" sz="2800" dirty="0">
                <a:solidFill>
                  <a:srgbClr val="00B050"/>
                </a:solidFill>
                <a:latin typeface="Kinetic Letters" panose="02000000000000000000" pitchFamily="50" charset="0"/>
              </a:rPr>
              <a:t>will have a staggered start to Nursery to help them settle in</a:t>
            </a:r>
            <a:r>
              <a:rPr lang="en-GB" sz="2800" dirty="0" smtClean="0">
                <a:solidFill>
                  <a:srgbClr val="00B050"/>
                </a:solidFill>
                <a:latin typeface="Kinetic Letters" panose="02000000000000000000" pitchFamily="50" charset="0"/>
              </a:rPr>
              <a:t>.</a:t>
            </a:r>
          </a:p>
          <a:p>
            <a:pPr marL="457200" indent="-457200">
              <a:buFont typeface="Wingdings" panose="05000000000000000000" pitchFamily="2" charset="2"/>
              <a:buChar char="v"/>
              <a:defRPr/>
            </a:pPr>
            <a:endParaRPr lang="en-GB" sz="2800" dirty="0">
              <a:solidFill>
                <a:srgbClr val="00B050"/>
              </a:solidFill>
              <a:latin typeface="Kinetic Letters" panose="02000000000000000000" pitchFamily="50" charset="0"/>
            </a:endParaRPr>
          </a:p>
          <a:p>
            <a:pPr>
              <a:defRPr/>
            </a:pPr>
            <a:r>
              <a:rPr lang="en-GB" sz="2800" dirty="0" smtClean="0">
                <a:solidFill>
                  <a:srgbClr val="00B050"/>
                </a:solidFill>
                <a:latin typeface="Kinetic Letters" panose="02000000000000000000" pitchFamily="50" charset="0"/>
              </a:rPr>
              <a:t>If you have not received your letter about your doorstep home visit please contact us </a:t>
            </a:r>
            <a:r>
              <a:rPr lang="en-GB" sz="2800" dirty="0" smtClean="0">
                <a:solidFill>
                  <a:srgbClr val="00B050"/>
                </a:solidFill>
                <a:latin typeface="Kinetic Letters" panose="02000000000000000000" pitchFamily="50" charset="0"/>
                <a:sym typeface="Wingdings" panose="05000000000000000000" pitchFamily="2" charset="2"/>
              </a:rPr>
              <a:t></a:t>
            </a:r>
            <a:endParaRPr lang="en-GB" sz="2800" dirty="0">
              <a:solidFill>
                <a:srgbClr val="00B050"/>
              </a:solidFill>
              <a:latin typeface="Kinetic Letters" panose="02000000000000000000" pitchFamily="50" charset="0"/>
            </a:endParaRPr>
          </a:p>
          <a:p>
            <a:pPr>
              <a:defRPr/>
            </a:pPr>
            <a:endParaRPr lang="en-GB" sz="2800" dirty="0">
              <a:solidFill>
                <a:srgbClr val="00B050"/>
              </a:solidFill>
              <a:latin typeface="Kinetic Letters" panose="02000000000000000000" pitchFamily="50" charset="0"/>
            </a:endParaRPr>
          </a:p>
          <a:p>
            <a:pPr marL="457200" indent="-457200">
              <a:buFont typeface="Wingdings" panose="05000000000000000000" pitchFamily="2" charset="2"/>
              <a:buChar char="v"/>
              <a:defRPr/>
            </a:pPr>
            <a:endParaRPr lang="en-GB" sz="2800" dirty="0">
              <a:solidFill>
                <a:srgbClr val="00B050"/>
              </a:solidFill>
              <a:latin typeface="Kinetic Letters" panose="02000000000000000000" pitchFamily="50" charset="0"/>
            </a:endParaRPr>
          </a:p>
        </p:txBody>
      </p:sp>
      <p:pic>
        <p:nvPicPr>
          <p:cNvPr id="1026" name="Picture 2">
            <a:extLst>
              <a:ext uri="{FF2B5EF4-FFF2-40B4-BE49-F238E27FC236}">
                <a16:creationId xmlns="" xmlns:a16="http://schemas.microsoft.com/office/drawing/2014/main" id="{E67B706F-D254-465D-8EB5-B00D2F8EEA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6194" y="5077239"/>
            <a:ext cx="1962150"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 xmlns:a16="http://schemas.microsoft.com/office/drawing/2014/main" id="{79DF85C3-A21D-4C24-88CA-4A8CB2AD67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957" b="8145"/>
          <a:stretch/>
        </p:blipFill>
        <p:spPr bwMode="auto">
          <a:xfrm>
            <a:off x="10142312" y="92351"/>
            <a:ext cx="1952522" cy="2015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182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 xmlns:a16="http://schemas.microsoft.com/office/drawing/2014/main" id="{DB57DB8E-73ED-43EE-A75B-61B40FB1008E}"/>
              </a:ext>
            </a:extLst>
          </p:cNvPr>
          <p:cNvSpPr txBox="1">
            <a:spLocks noChangeArrowheads="1"/>
          </p:cNvSpPr>
          <p:nvPr/>
        </p:nvSpPr>
        <p:spPr bwMode="auto">
          <a:xfrm>
            <a:off x="2902225" y="304801"/>
            <a:ext cx="7167839" cy="622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3065463" lvl="0" indent="0" algn="ctr" defTabSz="914400" rtl="0" eaLnBrk="0" fontAlgn="base" latinLnBrk="0" hangingPunct="0">
              <a:lnSpc>
                <a:spcPct val="100000"/>
              </a:lnSpc>
              <a:spcBef>
                <a:spcPts val="3075"/>
              </a:spcBef>
              <a:spcAft>
                <a:spcPct val="0"/>
              </a:spcAft>
              <a:buClrTx/>
              <a:buSzTx/>
              <a:buFontTx/>
              <a:buNone/>
              <a:tabLst/>
            </a:pPr>
            <a:r>
              <a:rPr lang="en-US" altLang="en-US" sz="3600" b="1" u="sng" dirty="0">
                <a:solidFill>
                  <a:srgbClr val="00B050"/>
                </a:solidFill>
                <a:latin typeface="Kinetic Letters" panose="02000000000000000000" pitchFamily="50" charset="0"/>
              </a:rPr>
              <a:t>Things to remember for your child’s Nursery days</a:t>
            </a:r>
          </a:p>
          <a:p>
            <a:pPr marL="0" marR="3065463" lvl="0" indent="0" algn="ctr" defTabSz="914400" rtl="0" eaLnBrk="0" fontAlgn="base" latinLnBrk="0" hangingPunct="0">
              <a:lnSpc>
                <a:spcPct val="100000"/>
              </a:lnSpc>
              <a:spcBef>
                <a:spcPts val="3075"/>
              </a:spcBef>
              <a:spcAft>
                <a:spcPct val="0"/>
              </a:spcAft>
              <a:buClrTx/>
              <a:buSzTx/>
              <a:buFontTx/>
              <a:buNone/>
              <a:tabLst/>
            </a:pPr>
            <a:endParaRPr kumimoji="0" lang="en-US" altLang="en-US" sz="3600" b="1" i="0" u="sng" strike="noStrike" cap="none" normalizeH="0" baseline="0" dirty="0">
              <a:ln>
                <a:noFill/>
              </a:ln>
              <a:solidFill>
                <a:srgbClr val="00B050"/>
              </a:solidFill>
              <a:effectLst/>
              <a:latin typeface="Kinetic Letters" panose="02000000000000000000" pitchFamily="50" charset="0"/>
            </a:endParaRPr>
          </a:p>
          <a:p>
            <a:pPr marL="0" marR="3065463" lvl="0" indent="0" algn="ctr" defTabSz="914400" rtl="0" eaLnBrk="0" fontAlgn="base" latinLnBrk="0" hangingPunct="0">
              <a:lnSpc>
                <a:spcPct val="100000"/>
              </a:lnSpc>
              <a:spcBef>
                <a:spcPts val="3075"/>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Box 4">
            <a:extLst>
              <a:ext uri="{FF2B5EF4-FFF2-40B4-BE49-F238E27FC236}">
                <a16:creationId xmlns="" xmlns:a16="http://schemas.microsoft.com/office/drawing/2014/main" id="{28FBBB45-DA8E-4AD5-88E0-19CD6A5C9E2E}"/>
              </a:ext>
            </a:extLst>
          </p:cNvPr>
          <p:cNvSpPr txBox="1"/>
          <p:nvPr/>
        </p:nvSpPr>
        <p:spPr>
          <a:xfrm>
            <a:off x="649357" y="1577009"/>
            <a:ext cx="9713842" cy="6494085"/>
          </a:xfrm>
          <a:prstGeom prst="rect">
            <a:avLst/>
          </a:prstGeom>
          <a:noFill/>
        </p:spPr>
        <p:txBody>
          <a:bodyPr wrap="square" rtlCol="0">
            <a:spAutoFit/>
          </a:bodyPr>
          <a:lstStyle/>
          <a:p>
            <a:pPr marL="285750" indent="-285750">
              <a:buFont typeface="Wingdings" panose="05000000000000000000" pitchFamily="2" charset="2"/>
              <a:buChar char="q"/>
            </a:pPr>
            <a:endParaRPr lang="en-GB" sz="3200" dirty="0">
              <a:solidFill>
                <a:srgbClr val="00B050"/>
              </a:solidFill>
              <a:latin typeface="Kinetic Letters" panose="02000000000000000000" pitchFamily="50" charset="0"/>
            </a:endParaRP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My child’s belongings are all labelled with their full name</a:t>
            </a: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My child has a full set of spare clothes including pants and socks in their bag</a:t>
            </a: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My child has a supply of nappies and wipes in their bag (if required)</a:t>
            </a: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I have completed all Registration forms </a:t>
            </a: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I have paid/provided lunch for my child (30hours child)</a:t>
            </a: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I have paid £5 towards the Nursery Contribution Fund</a:t>
            </a:r>
          </a:p>
          <a:p>
            <a:pPr marL="285750" indent="-285750">
              <a:buFont typeface="Wingdings" panose="05000000000000000000" pitchFamily="2" charset="2"/>
              <a:buChar char="q"/>
            </a:pPr>
            <a:r>
              <a:rPr lang="en-GB" sz="3200" dirty="0">
                <a:solidFill>
                  <a:srgbClr val="00B050"/>
                </a:solidFill>
                <a:latin typeface="Kinetic Letters" panose="02000000000000000000" pitchFamily="50" charset="0"/>
              </a:rPr>
              <a:t>I have discussed and provided any medication required for my child</a:t>
            </a:r>
          </a:p>
          <a:p>
            <a:endParaRPr lang="en-GB" sz="3200" dirty="0">
              <a:solidFill>
                <a:srgbClr val="00B050"/>
              </a:solidFill>
              <a:latin typeface="Kinetic Letters" panose="02000000000000000000" pitchFamily="50" charset="0"/>
            </a:endParaRPr>
          </a:p>
          <a:p>
            <a:pPr marL="285750" indent="-285750">
              <a:buFont typeface="Wingdings" panose="05000000000000000000" pitchFamily="2" charset="2"/>
              <a:buChar char="q"/>
            </a:pPr>
            <a:endParaRPr lang="en-GB" sz="3200" dirty="0">
              <a:solidFill>
                <a:srgbClr val="00B050"/>
              </a:solidFill>
              <a:latin typeface="Kinetic Letters" panose="02000000000000000000" pitchFamily="50" charset="0"/>
            </a:endParaRPr>
          </a:p>
          <a:p>
            <a:pPr marL="285750" indent="-285750">
              <a:buFont typeface="Wingdings" panose="05000000000000000000" pitchFamily="2" charset="2"/>
              <a:buChar char="q"/>
            </a:pPr>
            <a:endParaRPr lang="en-GB" sz="3200" dirty="0">
              <a:solidFill>
                <a:srgbClr val="00B050"/>
              </a:solidFill>
              <a:latin typeface="Kinetic Letters" panose="02000000000000000000" pitchFamily="50" charset="0"/>
            </a:endParaRPr>
          </a:p>
          <a:p>
            <a:pPr marL="285750" indent="-285750">
              <a:buFont typeface="Wingdings" panose="05000000000000000000" pitchFamily="2" charset="2"/>
              <a:buChar char="q"/>
            </a:pPr>
            <a:endParaRPr lang="en-GB" sz="3200" dirty="0">
              <a:solidFill>
                <a:srgbClr val="00B050"/>
              </a:solidFill>
              <a:latin typeface="Kinetic Letters" panose="02000000000000000000" pitchFamily="50" charset="0"/>
            </a:endParaRPr>
          </a:p>
          <a:p>
            <a:pPr marL="285750" indent="-285750">
              <a:buFont typeface="Wingdings" panose="05000000000000000000" pitchFamily="2" charset="2"/>
              <a:buChar char="q"/>
            </a:pPr>
            <a:endParaRPr lang="en-GB" sz="3200" dirty="0">
              <a:solidFill>
                <a:srgbClr val="00B050"/>
              </a:solidFill>
              <a:latin typeface="Kinetic Letters" panose="02000000000000000000" pitchFamily="50" charset="0"/>
            </a:endParaRPr>
          </a:p>
        </p:txBody>
      </p:sp>
      <p:pic>
        <p:nvPicPr>
          <p:cNvPr id="11268" name="Picture 4">
            <a:extLst>
              <a:ext uri="{FF2B5EF4-FFF2-40B4-BE49-F238E27FC236}">
                <a16:creationId xmlns="" xmlns:a16="http://schemas.microsoft.com/office/drawing/2014/main" id="{0F64633E-1973-4CFA-8D7C-A453847D24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1321" y="4275482"/>
            <a:ext cx="2372139" cy="2372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6903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 xmlns:a16="http://schemas.microsoft.com/office/drawing/2014/main" id="{7199DE2B-04C7-4B93-932C-275D974EB3CF}"/>
              </a:ext>
            </a:extLst>
          </p:cNvPr>
          <p:cNvSpPr txBox="1">
            <a:spLocks noChangeArrowheads="1"/>
          </p:cNvSpPr>
          <p:nvPr/>
        </p:nvSpPr>
        <p:spPr bwMode="auto">
          <a:xfrm>
            <a:off x="778704" y="212035"/>
            <a:ext cx="8891588" cy="16557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sng" strike="noStrike" cap="none" normalizeH="0" baseline="0">
                <a:ln>
                  <a:noFill/>
                </a:ln>
                <a:solidFill>
                  <a:srgbClr val="00B050"/>
                </a:solidFill>
                <a:effectLst/>
                <a:latin typeface="Kinetic Letters" panose="02000000000000000000" pitchFamily="50" charset="0"/>
              </a:rPr>
              <a:t>Stay connected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B050"/>
                </a:solidFill>
                <a:effectLst/>
                <a:latin typeface="Kinetic Letters" panose="02000000000000000000" pitchFamily="50" charset="0"/>
              </a:rPr>
              <a:t>There are a number of ways of keeping up to date when joining the Hurst Hill community.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8196" name="Picture 4">
            <a:extLst>
              <a:ext uri="{FF2B5EF4-FFF2-40B4-BE49-F238E27FC236}">
                <a16:creationId xmlns="" xmlns:a16="http://schemas.microsoft.com/office/drawing/2014/main" id="{68D9164E-7B25-4967-816F-654369ED9D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7635" y="1505021"/>
            <a:ext cx="1769784" cy="1243426"/>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a:extLst>
              <a:ext uri="{FF2B5EF4-FFF2-40B4-BE49-F238E27FC236}">
                <a16:creationId xmlns="" xmlns:a16="http://schemas.microsoft.com/office/drawing/2014/main" id="{D5ED9067-E650-47E6-A6C7-BBB53AE8A0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704" y="3662706"/>
            <a:ext cx="1654683"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5" name="Text Box 6">
            <a:extLst>
              <a:ext uri="{FF2B5EF4-FFF2-40B4-BE49-F238E27FC236}">
                <a16:creationId xmlns="" xmlns:a16="http://schemas.microsoft.com/office/drawing/2014/main" id="{5D80FC8D-3CE1-4503-95BE-1EA454E112DB}"/>
              </a:ext>
            </a:extLst>
          </p:cNvPr>
          <p:cNvSpPr txBox="1">
            <a:spLocks noChangeArrowheads="1"/>
          </p:cNvSpPr>
          <p:nvPr/>
        </p:nvSpPr>
        <p:spPr bwMode="auto">
          <a:xfrm>
            <a:off x="313819" y="5315568"/>
            <a:ext cx="2584451" cy="1765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Parents will be able to view</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 observations that staff make. You are also able to add your own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contributions about learning at home.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8199" name="Picture 7">
            <a:extLst>
              <a:ext uri="{FF2B5EF4-FFF2-40B4-BE49-F238E27FC236}">
                <a16:creationId xmlns="" xmlns:a16="http://schemas.microsoft.com/office/drawing/2014/main" id="{F9B28603-E5D0-4398-8493-3F0FABC8EF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3913878"/>
            <a:ext cx="1933575" cy="10763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Text Box 8">
            <a:extLst>
              <a:ext uri="{FF2B5EF4-FFF2-40B4-BE49-F238E27FC236}">
                <a16:creationId xmlns="" xmlns:a16="http://schemas.microsoft.com/office/drawing/2014/main" id="{7ED36811-2630-4716-9309-032B95B56ECD}"/>
              </a:ext>
            </a:extLst>
          </p:cNvPr>
          <p:cNvSpPr txBox="1">
            <a:spLocks noChangeArrowheads="1"/>
          </p:cNvSpPr>
          <p:nvPr/>
        </p:nvSpPr>
        <p:spPr bwMode="auto">
          <a:xfrm>
            <a:off x="3773487" y="5302316"/>
            <a:ext cx="1701800" cy="9763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You could join our PTFA and support our school</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8201" name="Picture 9">
            <a:extLst>
              <a:ext uri="{FF2B5EF4-FFF2-40B4-BE49-F238E27FC236}">
                <a16:creationId xmlns="" xmlns:a16="http://schemas.microsoft.com/office/drawing/2014/main" id="{46E0934A-EF00-40EB-A22A-789039B296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6349" y="1539531"/>
            <a:ext cx="4591050" cy="4762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 Box 10">
            <a:extLst>
              <a:ext uri="{FF2B5EF4-FFF2-40B4-BE49-F238E27FC236}">
                <a16:creationId xmlns="" xmlns:a16="http://schemas.microsoft.com/office/drawing/2014/main" id="{E34F7F76-4489-4E0E-BB99-A3797F38A45A}"/>
              </a:ext>
            </a:extLst>
          </p:cNvPr>
          <p:cNvSpPr txBox="1">
            <a:spLocks noChangeArrowheads="1"/>
          </p:cNvSpPr>
          <p:nvPr/>
        </p:nvSpPr>
        <p:spPr bwMode="auto">
          <a:xfrm>
            <a:off x="4026349" y="2158417"/>
            <a:ext cx="4872038" cy="89852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Parents will receive all school information via Parent Mail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I.e. Letters, Newsletters, reminders etc</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8203" name="Picture 11">
            <a:extLst>
              <a:ext uri="{FF2B5EF4-FFF2-40B4-BE49-F238E27FC236}">
                <a16:creationId xmlns="" xmlns:a16="http://schemas.microsoft.com/office/drawing/2014/main" id="{076FEEBD-C0B5-4370-A82E-1D9D4721BA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00827" y="4144872"/>
            <a:ext cx="861025" cy="6914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204" name="Picture 12">
            <a:extLst>
              <a:ext uri="{FF2B5EF4-FFF2-40B4-BE49-F238E27FC236}">
                <a16:creationId xmlns="" xmlns:a16="http://schemas.microsoft.com/office/drawing/2014/main" id="{69398B14-D6FE-47AA-BF94-FF5A060AA0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57179" y="4158123"/>
            <a:ext cx="628650" cy="6649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8" name="Text Box 13">
            <a:extLst>
              <a:ext uri="{FF2B5EF4-FFF2-40B4-BE49-F238E27FC236}">
                <a16:creationId xmlns="" xmlns:a16="http://schemas.microsoft.com/office/drawing/2014/main" id="{02150919-652B-4ADC-9AA3-DABE0346F082}"/>
              </a:ext>
            </a:extLst>
          </p:cNvPr>
          <p:cNvSpPr txBox="1">
            <a:spLocks noChangeArrowheads="1"/>
          </p:cNvSpPr>
          <p:nvPr/>
        </p:nvSpPr>
        <p:spPr bwMode="auto">
          <a:xfrm>
            <a:off x="5475287" y="5242247"/>
            <a:ext cx="4492625" cy="12620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Follow us on social media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Facebook– Hurst Hill Primary School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rgbClr val="00B050"/>
                </a:solidFill>
                <a:effectLst/>
                <a:latin typeface="Kinetic Letters" panose="02000000000000000000" pitchFamily="50" charset="0"/>
              </a:rPr>
              <a:t>Twitter- @HurstHillTweets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 Box 14">
            <a:extLst>
              <a:ext uri="{FF2B5EF4-FFF2-40B4-BE49-F238E27FC236}">
                <a16:creationId xmlns="" xmlns:a16="http://schemas.microsoft.com/office/drawing/2014/main" id="{A62B6F06-CF35-42CD-BA8C-8FBAEF77B427}"/>
              </a:ext>
            </a:extLst>
          </p:cNvPr>
          <p:cNvSpPr txBox="1">
            <a:spLocks noChangeArrowheads="1"/>
          </p:cNvSpPr>
          <p:nvPr/>
        </p:nvSpPr>
        <p:spPr bwMode="auto">
          <a:xfrm>
            <a:off x="187074" y="2797968"/>
            <a:ext cx="4492625" cy="12620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rgbClr val="00B050"/>
                </a:solidFill>
                <a:effectLst/>
                <a:latin typeface="Kinetic Letters" panose="02000000000000000000" pitchFamily="50" charset="0"/>
              </a:rPr>
              <a:t>Visit our school website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err="1">
                <a:ln>
                  <a:noFill/>
                </a:ln>
                <a:solidFill>
                  <a:srgbClr val="00B050"/>
                </a:solidFill>
                <a:effectLst/>
                <a:latin typeface="Kinetic Letters" panose="02000000000000000000" pitchFamily="50" charset="0"/>
              </a:rPr>
              <a:t>www..hursthillprimaryschool.com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51830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1">
            <a:extLst>
              <a:ext uri="{FF2B5EF4-FFF2-40B4-BE49-F238E27FC236}">
                <a16:creationId xmlns="" xmlns:a16="http://schemas.microsoft.com/office/drawing/2014/main" id="{0F90CD6E-388D-4E24-A525-29214621C2C3}"/>
              </a:ext>
            </a:extLst>
          </p:cNvPr>
          <p:cNvSpPr txBox="1">
            <a:spLocks/>
          </p:cNvSpPr>
          <p:nvPr/>
        </p:nvSpPr>
        <p:spPr>
          <a:xfrm>
            <a:off x="755649" y="660399"/>
            <a:ext cx="8772663" cy="5501861"/>
          </a:xfrm>
          <a:prstGeom prst="rect">
            <a:avLst/>
          </a:prstGeom>
        </p:spPr>
        <p:txBody>
          <a:bodyPr vert="horz" lIns="108000" tIns="108000" rIns="108000" bIns="108000" rtlCol="0" anchor="t">
            <a:normAutofit fontScale="25000" lnSpcReduction="2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lnSpc>
                <a:spcPct val="107000"/>
              </a:lnSpc>
              <a:spcAft>
                <a:spcPts val="800"/>
              </a:spcAft>
            </a:pPr>
            <a:r>
              <a:rPr lang="en-GB" altLang="en-US" sz="9600" dirty="0">
                <a:solidFill>
                  <a:srgbClr val="00B050"/>
                </a:solidFill>
                <a:latin typeface="Kinetic Letters" panose="02000000000000000000" pitchFamily="50" charset="0"/>
                <a:ea typeface="Calibri" panose="020F0502020204030204" pitchFamily="34" charset="0"/>
                <a:cs typeface="Calibri"/>
              </a:rPr>
              <a:t>We hope that this information is useful. Should you have any questions, please feel free to email </a:t>
            </a:r>
            <a:r>
              <a:rPr lang="en-GB" altLang="en-US" sz="9600" b="1" u="sng" dirty="0" smtClean="0">
                <a:solidFill>
                  <a:srgbClr val="00B050"/>
                </a:solidFill>
                <a:latin typeface="Kinetic Letters" panose="02000000000000000000" pitchFamily="50" charset="0"/>
                <a:ea typeface="Calibri" panose="020F0502020204030204" pitchFamily="34" charset="0"/>
                <a:cs typeface="Calibri"/>
              </a:rPr>
              <a:t>info</a:t>
            </a:r>
            <a:r>
              <a:rPr lang="en-GB" altLang="en-US" sz="9600" b="1" u="sng" dirty="0" smtClean="0">
                <a:solidFill>
                  <a:srgbClr val="00B050"/>
                </a:solidFill>
                <a:latin typeface="Kinetic Letters" panose="02000000000000000000" pitchFamily="50" charset="0"/>
                <a:ea typeface="Calibri" panose="020F0502020204030204" pitchFamily="34" charset="0"/>
                <a:cs typeface="Calibri"/>
                <a:hlinkClick r:id="rId2">
                  <a:extLst>
                    <a:ext uri="{A12FA001-AC4F-418D-AE19-62706E023703}">
                      <ahyp:hlinkClr xmlns="" xmlns:ahyp="http://schemas.microsoft.com/office/drawing/2018/hyperlinkcolor" val="tx"/>
                    </a:ext>
                  </a:extLst>
                </a:hlinkClick>
              </a:rPr>
              <a:t>@hurst-hill.dudley.sch.uk</a:t>
            </a:r>
            <a:r>
              <a:rPr lang="en-GB" altLang="en-US" sz="9600" b="1" u="sng" dirty="0" smtClean="0">
                <a:solidFill>
                  <a:srgbClr val="00B050"/>
                </a:solidFill>
                <a:latin typeface="Kinetic Letters" panose="02000000000000000000" pitchFamily="50" charset="0"/>
                <a:ea typeface="Calibri" panose="020F0502020204030204" pitchFamily="34" charset="0"/>
                <a:cs typeface="Calibri"/>
              </a:rPr>
              <a:t> </a:t>
            </a:r>
            <a:endParaRPr lang="en-GB" altLang="en-US" sz="9600" b="1" u="sng" dirty="0">
              <a:solidFill>
                <a:srgbClr val="00B050"/>
              </a:solidFill>
              <a:latin typeface="Kinetic Letters" panose="02000000000000000000" pitchFamily="50" charset="0"/>
              <a:ea typeface="Calibri" panose="020F0502020204030204" pitchFamily="34" charset="0"/>
              <a:cs typeface="Calibri"/>
            </a:endParaRPr>
          </a:p>
          <a:p>
            <a:pPr algn="ctr">
              <a:lnSpc>
                <a:spcPct val="107000"/>
              </a:lnSpc>
              <a:spcAft>
                <a:spcPts val="800"/>
              </a:spcAft>
            </a:pPr>
            <a:r>
              <a:rPr lang="en-GB" altLang="en-US" sz="9600" dirty="0">
                <a:solidFill>
                  <a:srgbClr val="00B050"/>
                </a:solidFill>
                <a:latin typeface="Kinetic Letters" panose="02000000000000000000" pitchFamily="50" charset="0"/>
                <a:ea typeface="Calibri" panose="020F0502020204030204" pitchFamily="34" charset="0"/>
                <a:cs typeface="Calibri"/>
              </a:rPr>
              <a:t>or call the school office direct on</a:t>
            </a:r>
            <a:endParaRPr lang="en-US" sz="9600" dirty="0">
              <a:solidFill>
                <a:srgbClr val="00B050"/>
              </a:solidFill>
              <a:latin typeface="Kinetic Letters" panose="02000000000000000000" pitchFamily="50" charset="0"/>
            </a:endParaRPr>
          </a:p>
          <a:p>
            <a:pPr algn="ctr">
              <a:lnSpc>
                <a:spcPct val="107000"/>
              </a:lnSpc>
              <a:spcAft>
                <a:spcPts val="800"/>
              </a:spcAft>
            </a:pPr>
            <a:r>
              <a:rPr lang="en-GB" altLang="en-US" sz="9600" dirty="0">
                <a:solidFill>
                  <a:srgbClr val="00B050"/>
                </a:solidFill>
                <a:latin typeface="Kinetic Letters" panose="02000000000000000000" pitchFamily="50" charset="0"/>
                <a:ea typeface="Calibri" panose="020F0502020204030204" pitchFamily="34" charset="0"/>
                <a:cs typeface="Calibri"/>
              </a:rPr>
              <a:t> 01384 818845</a:t>
            </a:r>
            <a:endParaRPr lang="en-GB" sz="9600" dirty="0">
              <a:solidFill>
                <a:srgbClr val="00B050"/>
              </a:solidFill>
              <a:latin typeface="Kinetic Letters" panose="02000000000000000000" pitchFamily="50" charset="0"/>
            </a:endParaRPr>
          </a:p>
          <a:p>
            <a:pPr algn="ctr">
              <a:lnSpc>
                <a:spcPct val="107000"/>
              </a:lnSpc>
              <a:spcAft>
                <a:spcPts val="800"/>
              </a:spcAft>
            </a:pPr>
            <a:endParaRPr lang="en-GB" altLang="en-US" sz="96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ctr">
              <a:lnSpc>
                <a:spcPct val="107000"/>
              </a:lnSpc>
              <a:spcAft>
                <a:spcPts val="800"/>
              </a:spcAft>
            </a:pPr>
            <a:endParaRPr lang="en-GB" altLang="en-US" sz="96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ctr">
              <a:lnSpc>
                <a:spcPct val="107000"/>
              </a:lnSpc>
              <a:spcAft>
                <a:spcPts val="800"/>
              </a:spcAft>
            </a:pPr>
            <a:endParaRPr lang="en-GB" altLang="en-US" sz="96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ctr">
              <a:lnSpc>
                <a:spcPct val="107000"/>
              </a:lnSpc>
              <a:spcAft>
                <a:spcPts val="800"/>
              </a:spcAft>
            </a:pPr>
            <a:endParaRPr lang="en-GB" altLang="en-US" sz="96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ctr">
              <a:lnSpc>
                <a:spcPct val="107000"/>
              </a:lnSpc>
              <a:spcAft>
                <a:spcPts val="800"/>
              </a:spcAft>
            </a:pPr>
            <a:endParaRPr lang="en-GB" altLang="en-US" sz="9600" dirty="0">
              <a:solidFill>
                <a:srgbClr val="00B050"/>
              </a:solidFill>
              <a:latin typeface="Kinetic Letters" panose="02000000000000000000" pitchFamily="50" charset="0"/>
              <a:ea typeface="Calibri" panose="020F0502020204030204" pitchFamily="34" charset="0"/>
              <a:cs typeface="Calibri" panose="020F0502020204030204" pitchFamily="34" charset="0"/>
            </a:endParaRPr>
          </a:p>
          <a:p>
            <a:pPr algn="ctr">
              <a:lnSpc>
                <a:spcPct val="107000"/>
              </a:lnSpc>
              <a:spcAft>
                <a:spcPts val="800"/>
              </a:spcAft>
            </a:pPr>
            <a:r>
              <a:rPr lang="en-GB" altLang="en-US" sz="9600" dirty="0">
                <a:solidFill>
                  <a:srgbClr val="00B050"/>
                </a:solidFill>
                <a:latin typeface="Kinetic Letters" panose="02000000000000000000" pitchFamily="50" charset="0"/>
                <a:ea typeface="Calibri" panose="020F0502020204030204" pitchFamily="34" charset="0"/>
                <a:cs typeface="Calibri"/>
              </a:rPr>
              <a:t>We aim to ensure that your children’s experience in Hurst Hill is a happy and rewarding one. We look forward to working with both you and your children.</a:t>
            </a:r>
          </a:p>
          <a:p>
            <a:endParaRPr lang="en-GB" altLang="en-US" dirty="0">
              <a:latin typeface="BPreplay" pitchFamily="50" charset="0"/>
              <a:ea typeface="Calibri" panose="020F0502020204030204" pitchFamily="34" charset="0"/>
              <a:cs typeface="Calibri" panose="020F0502020204030204" pitchFamily="34" charset="0"/>
            </a:endParaRPr>
          </a:p>
        </p:txBody>
      </p:sp>
      <p:pic>
        <p:nvPicPr>
          <p:cNvPr id="5" name="Picture 7">
            <a:extLst>
              <a:ext uri="{FF2B5EF4-FFF2-40B4-BE49-F238E27FC236}">
                <a16:creationId xmlns="" xmlns:a16="http://schemas.microsoft.com/office/drawing/2014/main" id="{F7D2E701-B48D-4798-B93E-DA6A03DECE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896" t="32111" r="47704" b="26547"/>
          <a:stretch>
            <a:fillRect/>
          </a:stretch>
        </p:blipFill>
        <p:spPr bwMode="auto">
          <a:xfrm>
            <a:off x="3116160" y="2733705"/>
            <a:ext cx="4051639" cy="204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48693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203</TotalTime>
  <Words>1235</Words>
  <Application>Microsoft Office PowerPoint</Application>
  <PresentationFormat>Widescreen</PresentationFormat>
  <Paragraphs>119</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BPreplay</vt:lpstr>
      <vt:lpstr>Calibri</vt:lpstr>
      <vt:lpstr>Kinetic Letters</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You will arrive and leave Nursery through this door…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jayne morgan</dc:creator>
  <cp:lastModifiedBy>Miss J. Morgan</cp:lastModifiedBy>
  <cp:revision>26</cp:revision>
  <dcterms:created xsi:type="dcterms:W3CDTF">2020-07-01T09:47:44Z</dcterms:created>
  <dcterms:modified xsi:type="dcterms:W3CDTF">2021-07-13T15:14:31Z</dcterms:modified>
</cp:coreProperties>
</file>