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74" r:id="rId5"/>
    <p:sldId id="273" r:id="rId6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FFFB"/>
    <a:srgbClr val="FFD3CC"/>
    <a:srgbClr val="FFF0D2"/>
    <a:srgbClr val="FF4343"/>
    <a:srgbClr val="54BCEB"/>
    <a:srgbClr val="C9FFFB"/>
    <a:srgbClr val="00C8BA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95012B-2492-4305-83A0-8BE2203594AF}" v="6" dt="2025-10-16T12:47:08.0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360" y="5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ather Robinson" userId="af7da2d9-5d76-4e63-9336-b40f59cb6758" providerId="ADAL" clId="{7EFB5E9F-2D0F-4D94-9171-98B9A0966B51}"/>
    <pc:docChg chg="custSel modSld">
      <pc:chgData name="Heather Robinson" userId="af7da2d9-5d76-4e63-9336-b40f59cb6758" providerId="ADAL" clId="{7EFB5E9F-2D0F-4D94-9171-98B9A0966B51}" dt="2025-07-29T14:16:56.974" v="520" actId="13926"/>
      <pc:docMkLst>
        <pc:docMk/>
      </pc:docMkLst>
      <pc:sldChg chg="modSp mod">
        <pc:chgData name="Heather Robinson" userId="af7da2d9-5d76-4e63-9336-b40f59cb6758" providerId="ADAL" clId="{7EFB5E9F-2D0F-4D94-9171-98B9A0966B51}" dt="2025-07-29T14:15:41.322" v="488" actId="20577"/>
        <pc:sldMkLst>
          <pc:docMk/>
          <pc:sldMk cId="73735384" sldId="273"/>
        </pc:sldMkLst>
      </pc:sldChg>
      <pc:sldChg chg="addSp delSp modSp mod">
        <pc:chgData name="Heather Robinson" userId="af7da2d9-5d76-4e63-9336-b40f59cb6758" providerId="ADAL" clId="{7EFB5E9F-2D0F-4D94-9171-98B9A0966B51}" dt="2025-07-29T14:16:56.974" v="520" actId="13926"/>
        <pc:sldMkLst>
          <pc:docMk/>
          <pc:sldMk cId="300878434" sldId="274"/>
        </pc:sldMkLst>
      </pc:sldChg>
    </pc:docChg>
  </pc:docChgLst>
  <pc:docChgLst>
    <pc:chgData name="Heather Robinson" userId="af7da2d9-5d76-4e63-9336-b40f59cb6758" providerId="ADAL" clId="{4806B599-9E83-4018-A48A-7B6DD50C13EE}"/>
    <pc:docChg chg="undo custSel modSld">
      <pc:chgData name="Heather Robinson" userId="af7da2d9-5d76-4e63-9336-b40f59cb6758" providerId="ADAL" clId="{4806B599-9E83-4018-A48A-7B6DD50C13EE}" dt="2025-10-18T18:06:30.667" v="54" actId="20577"/>
      <pc:docMkLst>
        <pc:docMk/>
      </pc:docMkLst>
      <pc:sldChg chg="modSp mod">
        <pc:chgData name="Heather Robinson" userId="af7da2d9-5d76-4e63-9336-b40f59cb6758" providerId="ADAL" clId="{4806B599-9E83-4018-A48A-7B6DD50C13EE}" dt="2025-10-18T18:06:30.667" v="54" actId="20577"/>
        <pc:sldMkLst>
          <pc:docMk/>
          <pc:sldMk cId="73735384" sldId="273"/>
        </pc:sldMkLst>
        <pc:graphicFrameChg chg="modGraphic">
          <ac:chgData name="Heather Robinson" userId="af7da2d9-5d76-4e63-9336-b40f59cb6758" providerId="ADAL" clId="{4806B599-9E83-4018-A48A-7B6DD50C13EE}" dt="2025-10-18T18:06:30.667" v="54" actId="20577"/>
          <ac:graphicFrameMkLst>
            <pc:docMk/>
            <pc:sldMk cId="73735384" sldId="273"/>
            <ac:graphicFrameMk id="8" creationId="{ADB403E5-740D-636C-E85D-0EF25C360EBA}"/>
          </ac:graphicFrameMkLst>
        </pc:graphicFrameChg>
      </pc:sldChg>
      <pc:sldChg chg="addSp delSp modSp mod">
        <pc:chgData name="Heather Robinson" userId="af7da2d9-5d76-4e63-9336-b40f59cb6758" providerId="ADAL" clId="{4806B599-9E83-4018-A48A-7B6DD50C13EE}" dt="2025-10-18T18:05:40.310" v="42" actId="20577"/>
        <pc:sldMkLst>
          <pc:docMk/>
          <pc:sldMk cId="300878434" sldId="274"/>
        </pc:sldMkLst>
        <pc:spChg chg="mod">
          <ac:chgData name="Heather Robinson" userId="af7da2d9-5d76-4e63-9336-b40f59cb6758" providerId="ADAL" clId="{4806B599-9E83-4018-A48A-7B6DD50C13EE}" dt="2025-10-16T12:47:29.629" v="30" actId="1076"/>
          <ac:spMkLst>
            <pc:docMk/>
            <pc:sldMk cId="300878434" sldId="274"/>
            <ac:spMk id="40" creationId="{7E897E1C-1291-1B62-02B0-4A4D46366C9E}"/>
          </ac:spMkLst>
        </pc:spChg>
        <pc:spChg chg="mod">
          <ac:chgData name="Heather Robinson" userId="af7da2d9-5d76-4e63-9336-b40f59cb6758" providerId="ADAL" clId="{4806B599-9E83-4018-A48A-7B6DD50C13EE}" dt="2025-10-16T12:47:34.497" v="31" actId="1076"/>
          <ac:spMkLst>
            <pc:docMk/>
            <pc:sldMk cId="300878434" sldId="274"/>
            <ac:spMk id="47" creationId="{EEEDF1ED-20FD-6C37-0400-6D5EA8A047BB}"/>
          </ac:spMkLst>
        </pc:spChg>
        <pc:spChg chg="mod">
          <ac:chgData name="Heather Robinson" userId="af7da2d9-5d76-4e63-9336-b40f59cb6758" providerId="ADAL" clId="{4806B599-9E83-4018-A48A-7B6DD50C13EE}" dt="2025-10-16T12:47:38.901" v="32" actId="1076"/>
          <ac:spMkLst>
            <pc:docMk/>
            <pc:sldMk cId="300878434" sldId="274"/>
            <ac:spMk id="59" creationId="{71084BEF-16E7-20E2-F1A6-0F16B39452AF}"/>
          </ac:spMkLst>
        </pc:spChg>
        <pc:spChg chg="mod">
          <ac:chgData name="Heather Robinson" userId="af7da2d9-5d76-4e63-9336-b40f59cb6758" providerId="ADAL" clId="{4806B599-9E83-4018-A48A-7B6DD50C13EE}" dt="2025-10-16T12:41:55.025" v="0" actId="1076"/>
          <ac:spMkLst>
            <pc:docMk/>
            <pc:sldMk cId="300878434" sldId="274"/>
            <ac:spMk id="137" creationId="{06B79282-6B8E-92CD-1BBB-213676790B65}"/>
          </ac:spMkLst>
        </pc:spChg>
        <pc:graphicFrameChg chg="add del modGraphic">
          <ac:chgData name="Heather Robinson" userId="af7da2d9-5d76-4e63-9336-b40f59cb6758" providerId="ADAL" clId="{4806B599-9E83-4018-A48A-7B6DD50C13EE}" dt="2025-10-18T18:05:40.310" v="42" actId="20577"/>
          <ac:graphicFrameMkLst>
            <pc:docMk/>
            <pc:sldMk cId="300878434" sldId="274"/>
            <ac:graphicFrameMk id="4" creationId="{D95FC37C-3F17-C39C-5172-89F41963C6AD}"/>
          </ac:graphicFrameMkLst>
        </pc:graphicFrameChg>
        <pc:graphicFrameChg chg="mod">
          <ac:chgData name="Heather Robinson" userId="af7da2d9-5d76-4e63-9336-b40f59cb6758" providerId="ADAL" clId="{4806B599-9E83-4018-A48A-7B6DD50C13EE}" dt="2025-10-16T12:47:27.187" v="29" actId="1076"/>
          <ac:graphicFrameMkLst>
            <pc:docMk/>
            <pc:sldMk cId="300878434" sldId="274"/>
            <ac:graphicFrameMk id="6" creationId="{658C8FE6-0BA4-64B7-61BD-966DB48FD113}"/>
          </ac:graphicFrameMkLst>
        </pc:graphicFrameChg>
        <pc:graphicFrameChg chg="add mod modGraphic">
          <ac:chgData name="Heather Robinson" userId="af7da2d9-5d76-4e63-9336-b40f59cb6758" providerId="ADAL" clId="{4806B599-9E83-4018-A48A-7B6DD50C13EE}" dt="2025-10-16T12:46:36.694" v="24" actId="14100"/>
          <ac:graphicFrameMkLst>
            <pc:docMk/>
            <pc:sldMk cId="300878434" sldId="274"/>
            <ac:graphicFrameMk id="30" creationId="{6BBDD217-977F-11EC-164A-44470AA4D6FA}"/>
          </ac:graphicFrameMkLst>
        </pc:graphicFrameChg>
        <pc:graphicFrameChg chg="add mod">
          <ac:chgData name="Heather Robinson" userId="af7da2d9-5d76-4e63-9336-b40f59cb6758" providerId="ADAL" clId="{4806B599-9E83-4018-A48A-7B6DD50C13EE}" dt="2025-10-16T12:46:56.943" v="26" actId="1076"/>
          <ac:graphicFrameMkLst>
            <pc:docMk/>
            <pc:sldMk cId="300878434" sldId="274"/>
            <ac:graphicFrameMk id="31" creationId="{EC024A48-E7C8-5355-8839-6BF34516156B}"/>
          </ac:graphicFrameMkLst>
        </pc:graphicFrameChg>
        <pc:graphicFrameChg chg="add mod">
          <ac:chgData name="Heather Robinson" userId="af7da2d9-5d76-4e63-9336-b40f59cb6758" providerId="ADAL" clId="{4806B599-9E83-4018-A48A-7B6DD50C13EE}" dt="2025-10-16T12:47:14.961" v="28" actId="1076"/>
          <ac:graphicFrameMkLst>
            <pc:docMk/>
            <pc:sldMk cId="300878434" sldId="274"/>
            <ac:graphicFrameMk id="32" creationId="{B52CF6C1-0B45-771E-4F09-351707ADEA8E}"/>
          </ac:graphicFrameMkLst>
        </pc:graphicFrameChg>
      </pc:sldChg>
    </pc:docChg>
  </pc:docChgLst>
  <pc:docChgLst>
    <pc:chgData name="Heather Robinson" userId="af7da2d9-5d76-4e63-9336-b40f59cb6758" providerId="ADAL" clId="{907CCAC5-53F2-451D-AF44-A08B5CA95619}"/>
    <pc:docChg chg="modSld">
      <pc:chgData name="Heather Robinson" userId="af7da2d9-5d76-4e63-9336-b40f59cb6758" providerId="ADAL" clId="{907CCAC5-53F2-451D-AF44-A08B5CA95619}" dt="2025-08-21T10:34:28.146" v="27" actId="20577"/>
      <pc:docMkLst>
        <pc:docMk/>
      </pc:docMkLst>
      <pc:sldChg chg="modSp mod">
        <pc:chgData name="Heather Robinson" userId="af7da2d9-5d76-4e63-9336-b40f59cb6758" providerId="ADAL" clId="{907CCAC5-53F2-451D-AF44-A08B5CA95619}" dt="2025-08-21T10:34:28.146" v="27" actId="20577"/>
        <pc:sldMkLst>
          <pc:docMk/>
          <pc:sldMk cId="73735384" sldId="273"/>
        </pc:sldMkLst>
      </pc:sldChg>
      <pc:sldChg chg="modSp mod">
        <pc:chgData name="Heather Robinson" userId="af7da2d9-5d76-4e63-9336-b40f59cb6758" providerId="ADAL" clId="{907CCAC5-53F2-451D-AF44-A08B5CA95619}" dt="2025-08-21T10:31:53.338" v="22" actId="20577"/>
        <pc:sldMkLst>
          <pc:docMk/>
          <pc:sldMk cId="300878434" sldId="27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D8F38C-0513-424D-9F07-ACE2DBD6F96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1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svg"/><Relationship Id="rId9" Type="http://schemas.openxmlformats.org/officeDocument/2006/relationships/image" Target="../media/image10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CC052A-10FE-399F-0700-D39B8DAEF8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20A4ADE8-E29D-E379-794D-571582A5E7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5A55F1-A04F-66A2-529E-B7074C612092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4B4DE313-9C2F-D0D7-2FF6-42B49D33D085}"/>
              </a:ext>
            </a:extLst>
          </p:cNvPr>
          <p:cNvSpPr txBox="1"/>
          <p:nvPr/>
        </p:nvSpPr>
        <p:spPr>
          <a:xfrm>
            <a:off x="299447" y="5691966"/>
            <a:ext cx="6371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80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 – Fresh Fruit and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5EDE907-FBB5-2374-C2E9-C7F2515FE15E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CB2C8AFE-32BE-D5A2-62F8-50ABFE2DA397}"/>
              </a:ext>
            </a:extLst>
          </p:cNvPr>
          <p:cNvSpPr txBox="1"/>
          <p:nvPr/>
        </p:nvSpPr>
        <p:spPr>
          <a:xfrm>
            <a:off x="5041154" y="5450745"/>
            <a:ext cx="110309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EF0423E0-11D6-28E3-C9F3-F0A0CC34C827}"/>
              </a:ext>
            </a:extLst>
          </p:cNvPr>
          <p:cNvSpPr txBox="1"/>
          <p:nvPr/>
        </p:nvSpPr>
        <p:spPr>
          <a:xfrm>
            <a:off x="3199248" y="5450745"/>
            <a:ext cx="85714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46EB485D-AC0B-73CE-20F3-48C3191B41B6}"/>
              </a:ext>
            </a:extLst>
          </p:cNvPr>
          <p:cNvSpPr txBox="1"/>
          <p:nvPr/>
        </p:nvSpPr>
        <p:spPr>
          <a:xfrm>
            <a:off x="1923298" y="5450745"/>
            <a:ext cx="120698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80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8697317-F35E-C4A5-08F0-E8C8BA0A68AE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Autumn Winter</a:t>
            </a:r>
          </a:p>
          <a:p>
            <a:pPr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2025 2026</a:t>
            </a:r>
            <a:endParaRPr lang="en-GB" sz="11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A5024A7-7182-6CEB-D8EC-70B67142FC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540316"/>
              </p:ext>
            </p:extLst>
          </p:nvPr>
        </p:nvGraphicFramePr>
        <p:xfrm>
          <a:off x="2475234" y="513613"/>
          <a:ext cx="7020000" cy="170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Plant Balls in Tomato Sauce with Rice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BBQ Chicken Wrap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with Paprika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Chicken, Stuffing,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Tikka Masala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Rice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2214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with Chips and Tomato Sauce 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800" dirty="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Mexican Bean Sausage Roll with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Paprika Wedges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/>
                        </a:rPr>
                        <a:t>Vegetarian Wellington with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Tomato Pizza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with Chips and Tomato Sauce 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  <a:p>
                      <a:pPr algn="ctr"/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latin typeface="Century Gothic"/>
                        </a:rPr>
                        <a:t>Apple Crumb Cake with Custard</a:t>
                      </a:r>
                    </a:p>
                    <a:p>
                      <a:pPr algn="ctr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Medley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Jelly with Mandarins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Syrup Sponge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95FC37C-3F17-C39C-5172-89F41963C6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131967"/>
              </p:ext>
            </p:extLst>
          </p:nvPr>
        </p:nvGraphicFramePr>
        <p:xfrm>
          <a:off x="2456771" y="2082910"/>
          <a:ext cx="707441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88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17298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12466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Cheese and 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Chicken, Stuffing, Roast Potatoes and Gravy</a:t>
                      </a:r>
                    </a:p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Quorn Vegan with Roast Potatoes and 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 in Tomato Sauce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Breaded Fish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Spaghetti Bolognaise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>
                        <a:solidFill>
                          <a:srgbClr val="00B05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Sweet Potato Curry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Burgers 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with Chips &amp; Tomato Sauce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Gingerbread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Chocolate and Beetroot Brownie with Chocolate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Sticky Toffee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58C8FE6-0BA4-64B7-61BD-966DB48FD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3753985"/>
              </p:ext>
            </p:extLst>
          </p:nvPr>
        </p:nvGraphicFramePr>
        <p:xfrm>
          <a:off x="2517544" y="3734268"/>
          <a:ext cx="7019994" cy="163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764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27801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93371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764669322"/>
                    </a:ext>
                  </a:extLst>
                </a:gridCol>
                <a:gridCol w="1329897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303005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Macaroni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Wrap with Paprika 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 Sausage with Roast Potatoes and Gravy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800" b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Mild Caribbean Chicken with Golden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Five Bean Jollof Rice</a:t>
                      </a: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906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Chefs Special 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Chicken Korma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Rice</a:t>
                      </a:r>
                    </a:p>
                    <a:p>
                      <a:pPr algn="ctr"/>
                      <a:endParaRPr lang="en-GB" sz="8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Vegan Sausage and Roast Potatoes and Gravy</a:t>
                      </a: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Tomato Pizza 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with Chips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/>
                        </a:rPr>
                        <a:t>Oaty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/>
                        </a:rPr>
                        <a:t>Pear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800">
                        <a:latin typeface="Century Gothic"/>
                      </a:endParaRPr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>
                          <a:latin typeface="Century Gothic"/>
                        </a:rPr>
                        <a:t>NEW </a:t>
                      </a:r>
                      <a:r>
                        <a:rPr lang="en-GB" sz="800" dirty="0">
                          <a:latin typeface="Century Gothic"/>
                        </a:rPr>
                        <a:t>Jamaican Ginger Cake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Cornflake Tart 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50" name="TextBox 42">
            <a:extLst>
              <a:ext uri="{FF2B5EF4-FFF2-40B4-BE49-F238E27FC236}">
                <a16:creationId xmlns:a16="http://schemas.microsoft.com/office/drawing/2014/main" id="{2B8BB91B-1C50-A814-8627-D67559102937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98D7E2B8-1E29-8D19-DE0D-948A6889A120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26DE7E4D-52A6-0AB9-208C-046CDAA14195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5E7CD53C-2342-2F38-4CF4-3267BE9E3F63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7D9BC8C0-2A68-3C9E-4F7B-94ADAA4D94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44BE9C8B-5967-7180-D4D8-6959B66D9777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0D11BF72-B342-80A2-3F7F-2919709B51B9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84D54493-626F-01D2-1D27-C167E6F18158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F5A7821B-CDDE-A29B-1BC2-59597689A61A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BE7E3ADC-8548-6C66-D763-24FC70E7A257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C2617FA5-69A8-022B-841A-D0FCD9EB7E4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1F72FCC-10B8-4FEB-565E-11B57F055BB8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200DBD65-F4BF-9294-282E-0A7EAF59529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1040377B-F7D1-B256-9274-DE3AC9C4890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1FA31AF9-B35D-120F-19C1-DD90F32B1508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E0483DD8-9A2D-2B65-20C8-8FA2834F560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87993" y="3659681"/>
            <a:ext cx="415403" cy="281168"/>
          </a:xfrm>
          <a:prstGeom prst="rect">
            <a:avLst/>
          </a:prstGeom>
        </p:spPr>
      </p:pic>
      <p:grpSp>
        <p:nvGrpSpPr>
          <p:cNvPr id="3" name="Group 7">
            <a:extLst>
              <a:ext uri="{FF2B5EF4-FFF2-40B4-BE49-F238E27FC236}">
                <a16:creationId xmlns:a16="http://schemas.microsoft.com/office/drawing/2014/main" id="{52B2BD7D-1678-9C42-EF40-29B5E2B799C9}"/>
              </a:ext>
            </a:extLst>
          </p:cNvPr>
          <p:cNvGrpSpPr/>
          <p:nvPr/>
        </p:nvGrpSpPr>
        <p:grpSpPr>
          <a:xfrm>
            <a:off x="5026251" y="4032123"/>
            <a:ext cx="284684" cy="271660"/>
            <a:chOff x="0" y="0"/>
            <a:chExt cx="3741232" cy="3821539"/>
          </a:xfrm>
        </p:grpSpPr>
        <p:sp>
          <p:nvSpPr>
            <p:cNvPr id="5" name="Freeform 8">
              <a:extLst>
                <a:ext uri="{FF2B5EF4-FFF2-40B4-BE49-F238E27FC236}">
                  <a16:creationId xmlns:a16="http://schemas.microsoft.com/office/drawing/2014/main" id="{EA90722E-6D14-EF00-6233-F787992A568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5850A496-B378-8118-D272-1004872B704A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" name="Group 10">
              <a:extLst>
                <a:ext uri="{FF2B5EF4-FFF2-40B4-BE49-F238E27FC236}">
                  <a16:creationId xmlns:a16="http://schemas.microsoft.com/office/drawing/2014/main" id="{C91E222A-8189-9B7D-FAF6-CB0D8B1D4330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16" name="Freeform 11">
                <a:extLst>
                  <a:ext uri="{FF2B5EF4-FFF2-40B4-BE49-F238E27FC236}">
                    <a16:creationId xmlns:a16="http://schemas.microsoft.com/office/drawing/2014/main" id="{33C6DD1E-BB75-717E-FBD8-FC787DB5E23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TextBox 12">
                <a:extLst>
                  <a:ext uri="{FF2B5EF4-FFF2-40B4-BE49-F238E27FC236}">
                    <a16:creationId xmlns:a16="http://schemas.microsoft.com/office/drawing/2014/main" id="{69BEB999-1B79-2BA8-95E2-3CBF72036E1F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BD1A4FDB-FDF2-1E53-67D3-892F6C1F2C16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7B1B41C5-738F-151E-91E2-441FDD5E6AE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02F0F073-89F7-332E-CB11-67B592A95D1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19" name="Group 7">
            <a:extLst>
              <a:ext uri="{FF2B5EF4-FFF2-40B4-BE49-F238E27FC236}">
                <a16:creationId xmlns:a16="http://schemas.microsoft.com/office/drawing/2014/main" id="{3CAFA566-B2A4-E457-1D77-1DAA71C07259}"/>
              </a:ext>
            </a:extLst>
          </p:cNvPr>
          <p:cNvGrpSpPr/>
          <p:nvPr/>
        </p:nvGrpSpPr>
        <p:grpSpPr>
          <a:xfrm>
            <a:off x="4964602" y="2333441"/>
            <a:ext cx="284684" cy="271660"/>
            <a:chOff x="0" y="0"/>
            <a:chExt cx="3741232" cy="3821539"/>
          </a:xfrm>
        </p:grpSpPr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B5E4547D-207D-E793-215D-6D3782E475E8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5A08D5C0-C61D-1501-359C-B12CD3A880D5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" name="Group 10">
              <a:extLst>
                <a:ext uri="{FF2B5EF4-FFF2-40B4-BE49-F238E27FC236}">
                  <a16:creationId xmlns:a16="http://schemas.microsoft.com/office/drawing/2014/main" id="{DC8CC569-DF59-D447-F620-AA212DF127FA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6" name="Freeform 11">
                <a:extLst>
                  <a:ext uri="{FF2B5EF4-FFF2-40B4-BE49-F238E27FC236}">
                    <a16:creationId xmlns:a16="http://schemas.microsoft.com/office/drawing/2014/main" id="{F9F3C2E7-D4B4-FDE5-9829-E4587C6F84A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2">
                <a:extLst>
                  <a:ext uri="{FF2B5EF4-FFF2-40B4-BE49-F238E27FC236}">
                    <a16:creationId xmlns:a16="http://schemas.microsoft.com/office/drawing/2014/main" id="{20E291FF-BE26-0F8E-609F-C00D0F976F0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3" name="Group 13">
              <a:extLst>
                <a:ext uri="{FF2B5EF4-FFF2-40B4-BE49-F238E27FC236}">
                  <a16:creationId xmlns:a16="http://schemas.microsoft.com/office/drawing/2014/main" id="{9299293D-3D0B-362B-660F-8774CBD8BCF9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4" name="Freeform 14">
                <a:extLst>
                  <a:ext uri="{FF2B5EF4-FFF2-40B4-BE49-F238E27FC236}">
                    <a16:creationId xmlns:a16="http://schemas.microsoft.com/office/drawing/2014/main" id="{5B35F6E9-3AF5-F570-080D-5C91A34FDC1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TextBox 15">
                <a:extLst>
                  <a:ext uri="{FF2B5EF4-FFF2-40B4-BE49-F238E27FC236}">
                    <a16:creationId xmlns:a16="http://schemas.microsoft.com/office/drawing/2014/main" id="{E56C2B41-6BF0-FB2C-2FA2-3896123D6F1E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37" name="Picture 36" descr="A picture containing shape&#10;&#10;Description automatically generated">
            <a:extLst>
              <a:ext uri="{FF2B5EF4-FFF2-40B4-BE49-F238E27FC236}">
                <a16:creationId xmlns:a16="http://schemas.microsoft.com/office/drawing/2014/main" id="{56CAD0C8-B04E-B6B7-C927-49A74BCB10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2443349" y="4139341"/>
            <a:ext cx="321362" cy="277934"/>
          </a:xfrm>
          <a:prstGeom prst="rect">
            <a:avLst/>
          </a:prstGeom>
        </p:spPr>
      </p:pic>
      <p:sp>
        <p:nvSpPr>
          <p:cNvPr id="39" name="Freeform 44">
            <a:extLst>
              <a:ext uri="{FF2B5EF4-FFF2-40B4-BE49-F238E27FC236}">
                <a16:creationId xmlns:a16="http://schemas.microsoft.com/office/drawing/2014/main" id="{65D8CBE9-2F7C-EB8C-ADE7-DFD8031B8AD6}"/>
              </a:ext>
            </a:extLst>
          </p:cNvPr>
          <p:cNvSpPr/>
          <p:nvPr/>
        </p:nvSpPr>
        <p:spPr>
          <a:xfrm>
            <a:off x="4995494" y="452153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0" name="Freeform 44">
            <a:extLst>
              <a:ext uri="{FF2B5EF4-FFF2-40B4-BE49-F238E27FC236}">
                <a16:creationId xmlns:a16="http://schemas.microsoft.com/office/drawing/2014/main" id="{7E897E1C-1291-1B62-02B0-4A4D46366C9E}"/>
              </a:ext>
            </a:extLst>
          </p:cNvPr>
          <p:cNvSpPr/>
          <p:nvPr/>
        </p:nvSpPr>
        <p:spPr>
          <a:xfrm>
            <a:off x="6339816" y="4504185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2" name="Freeform 44">
            <a:extLst>
              <a:ext uri="{FF2B5EF4-FFF2-40B4-BE49-F238E27FC236}">
                <a16:creationId xmlns:a16="http://schemas.microsoft.com/office/drawing/2014/main" id="{23A70B46-467A-1A75-90B9-26826BA01B37}"/>
              </a:ext>
            </a:extLst>
          </p:cNvPr>
          <p:cNvSpPr/>
          <p:nvPr/>
        </p:nvSpPr>
        <p:spPr>
          <a:xfrm>
            <a:off x="3472380" y="5133875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3" name="Freeform 44">
            <a:extLst>
              <a:ext uri="{FF2B5EF4-FFF2-40B4-BE49-F238E27FC236}">
                <a16:creationId xmlns:a16="http://schemas.microsoft.com/office/drawing/2014/main" id="{6BE20141-7EDB-E869-47E7-A257753C1528}"/>
              </a:ext>
            </a:extLst>
          </p:cNvPr>
          <p:cNvSpPr/>
          <p:nvPr/>
        </p:nvSpPr>
        <p:spPr>
          <a:xfrm>
            <a:off x="6364613" y="511319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4" name="Freeform 44">
            <a:extLst>
              <a:ext uri="{FF2B5EF4-FFF2-40B4-BE49-F238E27FC236}">
                <a16:creationId xmlns:a16="http://schemas.microsoft.com/office/drawing/2014/main" id="{43EC432D-8F5C-473D-FD8B-1B0415F2C735}"/>
              </a:ext>
            </a:extLst>
          </p:cNvPr>
          <p:cNvSpPr/>
          <p:nvPr/>
        </p:nvSpPr>
        <p:spPr>
          <a:xfrm>
            <a:off x="9302857" y="350700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05920913-466F-2DD0-E7C6-90FBF766716A}"/>
              </a:ext>
            </a:extLst>
          </p:cNvPr>
          <p:cNvSpPr/>
          <p:nvPr/>
        </p:nvSpPr>
        <p:spPr>
          <a:xfrm>
            <a:off x="6300140" y="349527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6" name="Freeform 44">
            <a:extLst>
              <a:ext uri="{FF2B5EF4-FFF2-40B4-BE49-F238E27FC236}">
                <a16:creationId xmlns:a16="http://schemas.microsoft.com/office/drawing/2014/main" id="{C4AFFA76-6673-43CD-04E1-6342CB7B6C20}"/>
              </a:ext>
            </a:extLst>
          </p:cNvPr>
          <p:cNvSpPr/>
          <p:nvPr/>
        </p:nvSpPr>
        <p:spPr>
          <a:xfrm>
            <a:off x="3537091" y="348324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7" name="Freeform 44">
            <a:extLst>
              <a:ext uri="{FF2B5EF4-FFF2-40B4-BE49-F238E27FC236}">
                <a16:creationId xmlns:a16="http://schemas.microsoft.com/office/drawing/2014/main" id="{EEEDF1ED-20FD-6C37-0400-6D5EA8A047BB}"/>
              </a:ext>
            </a:extLst>
          </p:cNvPr>
          <p:cNvSpPr/>
          <p:nvPr/>
        </p:nvSpPr>
        <p:spPr>
          <a:xfrm>
            <a:off x="7704040" y="280270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9" name="Freeform 44">
            <a:extLst>
              <a:ext uri="{FF2B5EF4-FFF2-40B4-BE49-F238E27FC236}">
                <a16:creationId xmlns:a16="http://schemas.microsoft.com/office/drawing/2014/main" id="{2CB5EEC9-FD10-9610-A24A-EEA29F29FCA5}"/>
              </a:ext>
            </a:extLst>
          </p:cNvPr>
          <p:cNvSpPr/>
          <p:nvPr/>
        </p:nvSpPr>
        <p:spPr>
          <a:xfrm>
            <a:off x="4940961" y="290788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44">
            <a:extLst>
              <a:ext uri="{FF2B5EF4-FFF2-40B4-BE49-F238E27FC236}">
                <a16:creationId xmlns:a16="http://schemas.microsoft.com/office/drawing/2014/main" id="{957C66FE-CB54-E10B-9ACD-029A1F494912}"/>
              </a:ext>
            </a:extLst>
          </p:cNvPr>
          <p:cNvSpPr/>
          <p:nvPr/>
        </p:nvSpPr>
        <p:spPr>
          <a:xfrm>
            <a:off x="6300139" y="2927099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4" name="Freeform 44">
            <a:extLst>
              <a:ext uri="{FF2B5EF4-FFF2-40B4-BE49-F238E27FC236}">
                <a16:creationId xmlns:a16="http://schemas.microsoft.com/office/drawing/2014/main" id="{C4E8BFF3-ECD9-53C2-FFCE-4A2373E33016}"/>
              </a:ext>
            </a:extLst>
          </p:cNvPr>
          <p:cNvSpPr/>
          <p:nvPr/>
        </p:nvSpPr>
        <p:spPr>
          <a:xfrm>
            <a:off x="5042510" y="128243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5" name="Freeform 44">
            <a:extLst>
              <a:ext uri="{FF2B5EF4-FFF2-40B4-BE49-F238E27FC236}">
                <a16:creationId xmlns:a16="http://schemas.microsoft.com/office/drawing/2014/main" id="{E9FFBB1A-5AF8-2875-840D-DD9D61B88EF6}"/>
              </a:ext>
            </a:extLst>
          </p:cNvPr>
          <p:cNvSpPr/>
          <p:nvPr/>
        </p:nvSpPr>
        <p:spPr>
          <a:xfrm>
            <a:off x="6367115" y="132995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8" name="Freeform 23">
            <a:extLst>
              <a:ext uri="{FF2B5EF4-FFF2-40B4-BE49-F238E27FC236}">
                <a16:creationId xmlns:a16="http://schemas.microsoft.com/office/drawing/2014/main" id="{790B291C-BAC7-BED7-9BFB-211FFCCAB461}"/>
              </a:ext>
            </a:extLst>
          </p:cNvPr>
          <p:cNvSpPr/>
          <p:nvPr/>
        </p:nvSpPr>
        <p:spPr>
          <a:xfrm flipH="1">
            <a:off x="3666569" y="55484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71084BEF-16E7-20E2-F1A6-0F16B39452AF}"/>
              </a:ext>
            </a:extLst>
          </p:cNvPr>
          <p:cNvSpPr/>
          <p:nvPr/>
        </p:nvSpPr>
        <p:spPr>
          <a:xfrm flipH="1">
            <a:off x="7762246" y="72526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2EB4CF57-DEF6-D769-AE37-94AD2A3EBF91}"/>
              </a:ext>
            </a:extLst>
          </p:cNvPr>
          <p:cNvSpPr/>
          <p:nvPr/>
        </p:nvSpPr>
        <p:spPr>
          <a:xfrm flipH="1">
            <a:off x="3567322" y="234772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2" name="Freeform 23">
            <a:extLst>
              <a:ext uri="{FF2B5EF4-FFF2-40B4-BE49-F238E27FC236}">
                <a16:creationId xmlns:a16="http://schemas.microsoft.com/office/drawing/2014/main" id="{3C2BF58D-40AA-D8D6-4597-37F5078105E6}"/>
              </a:ext>
            </a:extLst>
          </p:cNvPr>
          <p:cNvSpPr/>
          <p:nvPr/>
        </p:nvSpPr>
        <p:spPr>
          <a:xfrm flipH="1">
            <a:off x="7830703" y="228168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3" name="Freeform 23">
            <a:extLst>
              <a:ext uri="{FF2B5EF4-FFF2-40B4-BE49-F238E27FC236}">
                <a16:creationId xmlns:a16="http://schemas.microsoft.com/office/drawing/2014/main" id="{5475EAFC-16AC-8351-0A93-30A2F3EF4B6B}"/>
              </a:ext>
            </a:extLst>
          </p:cNvPr>
          <p:cNvSpPr/>
          <p:nvPr/>
        </p:nvSpPr>
        <p:spPr>
          <a:xfrm flipH="1">
            <a:off x="8000202" y="294269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8" name="Freeform 23">
            <a:extLst>
              <a:ext uri="{FF2B5EF4-FFF2-40B4-BE49-F238E27FC236}">
                <a16:creationId xmlns:a16="http://schemas.microsoft.com/office/drawing/2014/main" id="{36D1FD6D-326F-543F-663B-A69FCC7A9D40}"/>
              </a:ext>
            </a:extLst>
          </p:cNvPr>
          <p:cNvSpPr/>
          <p:nvPr/>
        </p:nvSpPr>
        <p:spPr>
          <a:xfrm flipH="1">
            <a:off x="7922524" y="341793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0" name="Freeform 23">
            <a:extLst>
              <a:ext uri="{FF2B5EF4-FFF2-40B4-BE49-F238E27FC236}">
                <a16:creationId xmlns:a16="http://schemas.microsoft.com/office/drawing/2014/main" id="{9872B12D-DE24-6393-0674-2122312CE0D9}"/>
              </a:ext>
            </a:extLst>
          </p:cNvPr>
          <p:cNvSpPr/>
          <p:nvPr/>
        </p:nvSpPr>
        <p:spPr>
          <a:xfrm flipH="1">
            <a:off x="3734989" y="505247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1" name="Freeform 23">
            <a:extLst>
              <a:ext uri="{FF2B5EF4-FFF2-40B4-BE49-F238E27FC236}">
                <a16:creationId xmlns:a16="http://schemas.microsoft.com/office/drawing/2014/main" id="{0AAFD7E6-8DA5-C37D-FDA9-85762620C9D7}"/>
              </a:ext>
            </a:extLst>
          </p:cNvPr>
          <p:cNvSpPr/>
          <p:nvPr/>
        </p:nvSpPr>
        <p:spPr>
          <a:xfrm flipH="1">
            <a:off x="5086918" y="499586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7" name="Freeform 44">
            <a:extLst>
              <a:ext uri="{FF2B5EF4-FFF2-40B4-BE49-F238E27FC236}">
                <a16:creationId xmlns:a16="http://schemas.microsoft.com/office/drawing/2014/main" id="{7C21C031-C730-01DA-DFB1-272D3050255C}"/>
              </a:ext>
            </a:extLst>
          </p:cNvPr>
          <p:cNvSpPr/>
          <p:nvPr/>
        </p:nvSpPr>
        <p:spPr>
          <a:xfrm>
            <a:off x="6356468" y="185762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2" name="Freeform 44">
            <a:extLst>
              <a:ext uri="{FF2B5EF4-FFF2-40B4-BE49-F238E27FC236}">
                <a16:creationId xmlns:a16="http://schemas.microsoft.com/office/drawing/2014/main" id="{D2A07AB2-B4EA-C528-82A6-22A9442F6431}"/>
              </a:ext>
            </a:extLst>
          </p:cNvPr>
          <p:cNvSpPr/>
          <p:nvPr/>
        </p:nvSpPr>
        <p:spPr>
          <a:xfrm>
            <a:off x="7830703" y="188158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06B79282-6B8E-92CD-1BBB-213676790B65}"/>
              </a:ext>
            </a:extLst>
          </p:cNvPr>
          <p:cNvSpPr txBox="1"/>
          <p:nvPr/>
        </p:nvSpPr>
        <p:spPr>
          <a:xfrm>
            <a:off x="1479964" y="175722"/>
            <a:ext cx="1046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Hurst Hill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6BBDD217-977F-11EC-164A-44470AA4D6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860109"/>
              </p:ext>
            </p:extLst>
          </p:nvPr>
        </p:nvGraphicFramePr>
        <p:xfrm>
          <a:off x="376384" y="813414"/>
          <a:ext cx="1136710" cy="13182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6710">
                  <a:extLst>
                    <a:ext uri="{9D8B030D-6E8A-4147-A177-3AD203B41FA5}">
                      <a16:colId xmlns:a16="http://schemas.microsoft.com/office/drawing/2014/main" val="4208581357"/>
                    </a:ext>
                  </a:extLst>
                </a:gridCol>
              </a:tblGrid>
              <a:tr h="19994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3/11/25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928476045"/>
                  </a:ext>
                </a:extLst>
              </a:tr>
              <a:tr h="19994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24/11/25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20711646"/>
                  </a:ext>
                </a:extLst>
              </a:tr>
              <a:tr h="19994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15/12/25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455567847"/>
                  </a:ext>
                </a:extLst>
              </a:tr>
              <a:tr h="19994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19/01/26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4001961622"/>
                  </a:ext>
                </a:extLst>
              </a:tr>
              <a:tr h="19994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9/02/26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16533788"/>
                  </a:ext>
                </a:extLst>
              </a:tr>
              <a:tr h="19994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 dirty="0">
                          <a:effectLst/>
                        </a:rPr>
                        <a:t>09/03/26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089340505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EC024A48-E7C8-5355-8839-6BF3451615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854461"/>
              </p:ext>
            </p:extLst>
          </p:nvPr>
        </p:nvGraphicFramePr>
        <p:xfrm>
          <a:off x="397636" y="2425187"/>
          <a:ext cx="1016000" cy="1409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3053716362"/>
                    </a:ext>
                  </a:extLst>
                </a:gridCol>
              </a:tblGrid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10/11/25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393648670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1/12/25​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18739476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5/01/26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25000259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26/01/26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720037320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23/02/26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592362474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 dirty="0">
                          <a:effectLst/>
                        </a:rPr>
                        <a:t>16/03/26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60338338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B52CF6C1-0B45-771E-4F09-351707ADEA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54308"/>
              </p:ext>
            </p:extLst>
          </p:nvPr>
        </p:nvGraphicFramePr>
        <p:xfrm>
          <a:off x="451543" y="4080193"/>
          <a:ext cx="1016000" cy="1409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905798578"/>
                    </a:ext>
                  </a:extLst>
                </a:gridCol>
              </a:tblGrid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17/11/25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74225286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8/12/25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322942141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12/01/26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38968513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2/02/26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942748808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>
                          <a:effectLst/>
                        </a:rPr>
                        <a:t>2/03/26 ​</a:t>
                      </a:r>
                      <a:endParaRPr lang="en-GB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547380"/>
                  </a:ext>
                </a:extLst>
              </a:tr>
              <a:tr h="23495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400" u="none" strike="noStrike" dirty="0">
                          <a:effectLst/>
                        </a:rPr>
                        <a:t>23/03/26 ​</a:t>
                      </a:r>
                      <a:endParaRPr lang="en-GB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5291435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878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E6C122-D2F0-6BC5-5939-73A56A165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7DE636-DBF3-7E03-3DDE-C6ED153F53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1888"/>
            <a:ext cx="9906000" cy="6890473"/>
          </a:xfrm>
          <a:prstGeom prst="rect">
            <a:avLst/>
          </a:prstGeom>
        </p:spPr>
      </p:pic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F1548477-1ADB-221F-638F-34526FCF3D9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3D43F92-8B2B-E1C9-AC14-3F3BF3849261}"/>
              </a:ext>
            </a:extLst>
          </p:cNvPr>
          <p:cNvSpPr txBox="1"/>
          <p:nvPr/>
        </p:nvSpPr>
        <p:spPr>
          <a:xfrm>
            <a:off x="299447" y="29305"/>
            <a:ext cx="1217494" cy="5078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>
                <a:solidFill>
                  <a:schemeClr val="bg1"/>
                </a:solidFill>
                <a:latin typeface="Century Gothic"/>
              </a:rPr>
              <a:t>Central Coded Autumn Winter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>
                <a:solidFill>
                  <a:schemeClr val="bg1"/>
                </a:solidFill>
                <a:latin typeface="Century Gothic"/>
              </a:rPr>
              <a:t>2025 2026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8B9ED1-E7EB-1E9A-269D-20A8DA642B4B}"/>
              </a:ext>
            </a:extLst>
          </p:cNvPr>
          <p:cNvSpPr txBox="1"/>
          <p:nvPr/>
        </p:nvSpPr>
        <p:spPr>
          <a:xfrm>
            <a:off x="1546093" y="588348"/>
            <a:ext cx="980694" cy="13388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1C40FB-7E51-3163-3306-A00879DB9D98}"/>
              </a:ext>
            </a:extLst>
          </p:cNvPr>
          <p:cNvSpPr txBox="1"/>
          <p:nvPr/>
        </p:nvSpPr>
        <p:spPr>
          <a:xfrm>
            <a:off x="1546094" y="2200769"/>
            <a:ext cx="980694" cy="13388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E45804-EC7E-3EB4-B75E-C6E98A73A250}"/>
              </a:ext>
            </a:extLst>
          </p:cNvPr>
          <p:cNvSpPr txBox="1"/>
          <p:nvPr/>
        </p:nvSpPr>
        <p:spPr>
          <a:xfrm>
            <a:off x="1533265" y="3813190"/>
            <a:ext cx="980694" cy="13388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  <a:endParaRPr lang="en-GB" sz="9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90EC116-BC21-30E9-39E2-472B94524B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183380"/>
              </p:ext>
            </p:extLst>
          </p:nvPr>
        </p:nvGraphicFramePr>
        <p:xfrm>
          <a:off x="2526788" y="582064"/>
          <a:ext cx="702000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V237 V225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Plant Balls in Tomato Sauce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SD84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Rice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C91 BBQ Chicken Pieces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PL6 WRAP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Paprika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C4 C5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Chicken,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SD40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Stuffing,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Roast Potatoes and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C45 Chicken Tikka Masala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SD84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 Rice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F6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Fishfingers or </a:t>
                      </a: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F1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Salmon Fishfingers with </a:t>
                      </a: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SD5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Chips &amp; </a:t>
                      </a: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SD14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2214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V27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Cheese Whirl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SD84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 Rice 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7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V161</a:t>
                      </a:r>
                      <a:r>
                        <a:rPr lang="en-GB" sz="700" b="0" i="0" kern="1200" dirty="0">
                          <a:solidFill>
                            <a:schemeClr val="dk1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 Mexican Bean Sausage Roll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Bun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SD6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Potato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>
                          <a:latin typeface="Century Gothic"/>
                        </a:rPr>
                        <a:t>V232 </a:t>
                      </a:r>
                      <a:r>
                        <a:rPr lang="en-GB" sz="700">
                          <a:latin typeface="Century Gothic"/>
                        </a:rPr>
                        <a:t>Vegetarian Wellington with </a:t>
                      </a:r>
                      <a:r>
                        <a:rPr lang="en-GB" sz="700" b="1">
                          <a:latin typeface="Century Gothic"/>
                        </a:rPr>
                        <a:t>SD82 </a:t>
                      </a:r>
                      <a:r>
                        <a:rPr lang="en-GB" sz="700">
                          <a:latin typeface="Century Gothic"/>
                        </a:rPr>
                        <a:t>Roast Potatoes and </a:t>
                      </a:r>
                      <a:r>
                        <a:rPr lang="en-GB" sz="700" b="1">
                          <a:latin typeface="Century Gothic"/>
                        </a:rPr>
                        <a:t>SD118 </a:t>
                      </a:r>
                      <a:r>
                        <a:rPr lang="en-GB" sz="700">
                          <a:latin typeface="Century Gothic"/>
                        </a:rPr>
                        <a:t>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highlight>
                            <a:srgbClr val="FFFF00"/>
                          </a:highlight>
                          <a:latin typeface="Century Gothic"/>
                        </a:rPr>
                        <a:t>V302 </a:t>
                      </a:r>
                      <a:r>
                        <a:rPr lang="en-GB" sz="700" dirty="0">
                          <a:highlight>
                            <a:srgbClr val="FFFF00"/>
                          </a:highlight>
                          <a:latin typeface="Century Gothic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V5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 Cheese and Tomato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Pizza </a:t>
                      </a:r>
                      <a:r>
                        <a:rPr lang="en-GB" sz="700" b="0" dirty="0">
                          <a:latin typeface="Century Gothic"/>
                        </a:rPr>
                        <a:t>with </a:t>
                      </a:r>
                      <a:r>
                        <a:rPr lang="en-GB" sz="700" b="1" dirty="0">
                          <a:latin typeface="Century Gothic"/>
                        </a:rPr>
                        <a:t>SD5 </a:t>
                      </a:r>
                      <a:r>
                        <a:rPr lang="en-GB" sz="700" b="0" dirty="0">
                          <a:latin typeface="Century Gothic"/>
                        </a:rPr>
                        <a:t>Chips &amp; </a:t>
                      </a:r>
                      <a:r>
                        <a:rPr lang="en-GB" sz="700" b="1" dirty="0">
                          <a:latin typeface="Century Gothic"/>
                        </a:rPr>
                        <a:t>SD14 </a:t>
                      </a:r>
                      <a:r>
                        <a:rPr lang="en-GB" sz="700" b="0" dirty="0">
                          <a:latin typeface="Century Gothic"/>
                        </a:rPr>
                        <a:t>Tomato Sauce</a:t>
                      </a: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latin typeface="Century Gothic"/>
                        </a:rPr>
                        <a:t>D56 </a:t>
                      </a:r>
                      <a:r>
                        <a:rPr lang="en-GB" sz="700">
                          <a:latin typeface="Century Gothic"/>
                        </a:rPr>
                        <a:t>Cheese and Crackers</a:t>
                      </a:r>
                    </a:p>
                    <a:p>
                      <a:pPr algn="ctr"/>
                      <a:endParaRPr lang="en-GB" sz="7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>
                          <a:latin typeface="Century Gothic"/>
                        </a:rPr>
                        <a:t>NEW D268 </a:t>
                      </a:r>
                      <a:r>
                        <a:rPr lang="en-GB" sz="700" b="0">
                          <a:latin typeface="Century Gothic"/>
                        </a:rPr>
                        <a:t>Apple Crumb Cake with </a:t>
                      </a:r>
                      <a:r>
                        <a:rPr lang="en-GB" sz="700" b="1">
                          <a:latin typeface="Century Gothic"/>
                        </a:rPr>
                        <a:t>D2</a:t>
                      </a:r>
                      <a:r>
                        <a:rPr lang="en-GB" sz="700" b="0">
                          <a:latin typeface="Century Gothic"/>
                        </a:rPr>
                        <a:t> Custard</a:t>
                      </a:r>
                      <a:endParaRPr lang="en-US"/>
                    </a:p>
                    <a:p>
                      <a:pPr algn="ctr"/>
                      <a:endParaRPr lang="en-GB" sz="7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>
                          <a:latin typeface="Century Gothic"/>
                        </a:rPr>
                        <a:t>D224 </a:t>
                      </a:r>
                      <a:r>
                        <a:rPr lang="en-GB" sz="700">
                          <a:latin typeface="Century Gothic"/>
                        </a:rPr>
                        <a:t>Fruit Medley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latin typeface="Century Gothic"/>
                        </a:rPr>
                        <a:t>D235 </a:t>
                      </a:r>
                      <a:r>
                        <a:rPr lang="en-GB" sz="700">
                          <a:latin typeface="Century Gothic"/>
                        </a:rPr>
                        <a:t>Jelly with Mandarins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dirty="0">
                          <a:latin typeface="Century Gothic"/>
                        </a:rPr>
                        <a:t>D197 </a:t>
                      </a:r>
                      <a:r>
                        <a:rPr lang="en-GB" sz="700" dirty="0">
                          <a:latin typeface="Century Gothic"/>
                        </a:rPr>
                        <a:t>Syrup Sponge with </a:t>
                      </a:r>
                      <a:r>
                        <a:rPr lang="en-GB" sz="700" b="1" dirty="0">
                          <a:latin typeface="Century Gothic"/>
                        </a:rPr>
                        <a:t>D2 </a:t>
                      </a:r>
                      <a:r>
                        <a:rPr lang="en-GB" sz="700" dirty="0">
                          <a:latin typeface="Century Gothic"/>
                        </a:rPr>
                        <a:t>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DB403E5-740D-636C-E85D-0EF25C360E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062822"/>
              </p:ext>
            </p:extLst>
          </p:nvPr>
        </p:nvGraphicFramePr>
        <p:xfrm>
          <a:off x="2472378" y="2165956"/>
          <a:ext cx="7074410" cy="1770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88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17298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12466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V5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 Cheese and Tomato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Pizza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SD8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B48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Bolognaise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C4 C5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Roast Chicken,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SD40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Stuffing,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SD82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 Roast Potatoes and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SD118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Gravy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V204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Roast Quorn Vegan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SD82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Roast Potatoes and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SD118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Gravy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B57 </a:t>
                      </a:r>
                      <a:r>
                        <a:rPr lang="en-US" sz="7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Meatballs in </a:t>
                      </a:r>
                      <a:r>
                        <a:rPr lang="en-US" sz="7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V225 </a:t>
                      </a:r>
                      <a:r>
                        <a:rPr lang="en-US" sz="7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Tomato Sauce with </a:t>
                      </a:r>
                      <a:r>
                        <a:rPr lang="en-US" sz="7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SD84 </a:t>
                      </a:r>
                      <a:r>
                        <a:rPr lang="en-US" sz="7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F7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Breaded Fish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Chips &amp;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SD14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V309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Mild Mexican Chilli with </a:t>
                      </a: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SD84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V233 </a:t>
                      </a:r>
                      <a:r>
                        <a:rPr lang="en-US" sz="7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Vegan </a:t>
                      </a:r>
                      <a:r>
                        <a:rPr lang="en-US" sz="7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SD8 </a:t>
                      </a:r>
                      <a:r>
                        <a:rPr lang="en-US" sz="7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Spaghetti Bolognaise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>
                        <a:solidFill>
                          <a:srgbClr val="00B05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V108</a:t>
                      </a:r>
                      <a:r>
                        <a:rPr lang="en-US" sz="800" b="0" i="0" kern="1200" dirty="0">
                          <a:solidFill>
                            <a:schemeClr val="dk1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Lentil and Sweet Potato Curry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SD84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0" i="0" u="none" strike="noStrike" noProof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Beef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Burger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SD5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Chips an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SD14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 Tomato Sauce </a:t>
                      </a:r>
                      <a:endParaRPr lang="en-GB" sz="7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700" b="1">
                          <a:latin typeface="Century Gothic"/>
                        </a:rPr>
                        <a:t>NEW D267 </a:t>
                      </a:r>
                      <a:r>
                        <a:rPr lang="en-GB" sz="700">
                          <a:latin typeface="Century Gothic"/>
                        </a:rPr>
                        <a:t>Gingerbread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>
                          <a:latin typeface="Century Gothic"/>
                        </a:rPr>
                        <a:t>D169 </a:t>
                      </a:r>
                      <a:r>
                        <a:rPr lang="en-GB" sz="700">
                          <a:latin typeface="Century Gothic"/>
                        </a:rPr>
                        <a:t>Chocolate and Beetroot Brownie with </a:t>
                      </a:r>
                      <a:r>
                        <a:rPr lang="en-GB" sz="700" b="1">
                          <a:latin typeface="Century Gothic"/>
                        </a:rPr>
                        <a:t>D3</a:t>
                      </a:r>
                      <a:r>
                        <a:rPr lang="en-GB" sz="700">
                          <a:latin typeface="Century Gothic"/>
                        </a:rPr>
                        <a:t> Chocolate Sauce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>
                          <a:latin typeface="Century Gothic"/>
                        </a:rPr>
                        <a:t>D223 </a:t>
                      </a:r>
                      <a:r>
                        <a:rPr lang="en-GB" sz="700">
                          <a:latin typeface="Century Gothic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>
                          <a:latin typeface="Century Gothic"/>
                        </a:rPr>
                        <a:t>D243 </a:t>
                      </a:r>
                      <a:r>
                        <a:rPr lang="en-GB" sz="700">
                          <a:latin typeface="Century Gothic"/>
                        </a:rPr>
                        <a:t>Sticky Toffee Apple Crumble with </a:t>
                      </a:r>
                      <a:r>
                        <a:rPr lang="en-GB" sz="700" b="1">
                          <a:latin typeface="Century Gothic"/>
                        </a:rPr>
                        <a:t>D2 </a:t>
                      </a:r>
                      <a:r>
                        <a:rPr lang="en-GB" sz="700">
                          <a:latin typeface="Century Gothic"/>
                        </a:rPr>
                        <a:t>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/>
                        </a:rPr>
                        <a:t>D57 </a:t>
                      </a:r>
                      <a:r>
                        <a:rPr lang="en-GB" sz="700" dirty="0">
                          <a:latin typeface="Century Gothic"/>
                        </a:rPr>
                        <a:t>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3230EE0-3F60-9F0E-8BAB-766AEDF5C1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464816"/>
              </p:ext>
            </p:extLst>
          </p:nvPr>
        </p:nvGraphicFramePr>
        <p:xfrm>
          <a:off x="2526788" y="3766166"/>
          <a:ext cx="7020000" cy="1536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V318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Macaroni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C99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Chicken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PL6 WRAP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 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Paprika 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P3/ C6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Sausage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Potatoes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C102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Mild Caribbean Chicken with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GR5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Golden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 V</a:t>
                      </a:r>
                      <a:r>
                        <a:rPr lang="en-US" sz="800" b="0" i="0" kern="120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322 </a:t>
                      </a:r>
                      <a:r>
                        <a:rPr lang="en-US" sz="800" b="0" i="0" kern="12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five Bean Jollof Rice</a:t>
                      </a:r>
                      <a:endParaRPr lang="en-US" sz="700" b="0" i="0" u="none" strike="noStrike" noProof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F6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Chips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Sauce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906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C86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/>
                        </a:rPr>
                        <a:t>Chefs Special </a:t>
                      </a:r>
                      <a:r>
                        <a:rPr lang="en-GB" sz="800" b="0" i="0" kern="1200" dirty="0">
                          <a:solidFill>
                            <a:schemeClr val="dk1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Chicken Korma </a:t>
                      </a: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SD84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Rice</a:t>
                      </a:r>
                    </a:p>
                    <a:p>
                      <a:pPr algn="ctr"/>
                      <a:endParaRPr lang="en-GB" sz="7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/>
                        </a:rPr>
                        <a:t>V302 </a:t>
                      </a:r>
                      <a:r>
                        <a:rPr lang="en-GB" sz="700" dirty="0">
                          <a:latin typeface="Century Gothic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V238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Vegan Sausage with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SD82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Potatoes &amp;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highlight>
                            <a:srgbClr val="FFFF00"/>
                          </a:highlight>
                          <a:latin typeface="Century Gothic"/>
                        </a:rPr>
                        <a:t>V5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entury Gothic" panose="020B0502020202020204" pitchFamily="34" charset="0"/>
                        </a:rPr>
                        <a:t>Cheese and Tomato Pizza </a:t>
                      </a:r>
                      <a:endParaRPr lang="en-GB" sz="700" dirty="0">
                        <a:highlight>
                          <a:srgbClr val="FFFF00"/>
                        </a:highlight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Chips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Sauce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/>
                        </a:rPr>
                        <a:t>D85 </a:t>
                      </a:r>
                      <a:r>
                        <a:rPr lang="en-GB" sz="700" dirty="0">
                          <a:latin typeface="Century Gothic"/>
                        </a:rPr>
                        <a:t>Oaty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/>
                        </a:rPr>
                        <a:t>D236 </a:t>
                      </a:r>
                      <a:r>
                        <a:rPr lang="en-GB" sz="700" dirty="0">
                          <a:latin typeface="Century Gothic"/>
                        </a:rPr>
                        <a:t>Pear Crumble with </a:t>
                      </a:r>
                      <a:r>
                        <a:rPr lang="en-GB" sz="700" b="1" dirty="0">
                          <a:latin typeface="Century Gothic"/>
                        </a:rPr>
                        <a:t>D2 </a:t>
                      </a:r>
                      <a:r>
                        <a:rPr lang="en-GB" sz="700" dirty="0">
                          <a:latin typeface="Century Gothic"/>
                        </a:rPr>
                        <a:t>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/>
                        </a:rPr>
                        <a:t>D225 </a:t>
                      </a:r>
                      <a:r>
                        <a:rPr lang="en-GB" sz="700" dirty="0">
                          <a:latin typeface="Century Gothic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/>
                        </a:rPr>
                        <a:t>NEW D265 </a:t>
                      </a:r>
                      <a:r>
                        <a:rPr lang="en-GB" sz="700" dirty="0">
                          <a:latin typeface="Century Gothic"/>
                        </a:rPr>
                        <a:t>Jamaican Ginger Cake with </a:t>
                      </a:r>
                      <a:r>
                        <a:rPr lang="en-GB" sz="700" b="1" dirty="0">
                          <a:latin typeface="Century Gothic"/>
                        </a:rPr>
                        <a:t>D2 </a:t>
                      </a:r>
                      <a:r>
                        <a:rPr lang="en-GB" sz="700" b="0" dirty="0">
                          <a:latin typeface="Century Gothic"/>
                        </a:rPr>
                        <a:t>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/>
                        </a:rPr>
                        <a:t>D221 </a:t>
                      </a:r>
                      <a:r>
                        <a:rPr lang="en-GB" sz="700" dirty="0">
                          <a:latin typeface="Century Gothic"/>
                        </a:rPr>
                        <a:t>Cornflake Tart </a:t>
                      </a:r>
                    </a:p>
                    <a:p>
                      <a:pPr algn="ctr"/>
                      <a:endParaRPr lang="en-GB" sz="700" dirty="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735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5783e787b41494728b8e56a85844d7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b3c802383d38d4ce8ab05201a7d4687f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NOTES xmlns="cc315347-6dc2-4f31-871c-4fac13c8e90b" xsi:nil="true"/>
    <Tags xmlns="cc315347-6dc2-4f31-871c-4fac13c8e90b">Menu</Tag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DFA604-47E0-4C32-B16E-64193B52BB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B72B72-EFE2-4371-B500-B2B9B1CA3EDB}">
  <ds:schemaRefs>
    <ds:schemaRef ds:uri="93f07fc0-f3cc-4d0b-9a4f-54b5dee9d132"/>
    <ds:schemaRef ds:uri="cfcc8f99-6edd-417c-8b08-e4af51aa64d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cc315347-6dc2-4f31-871c-4fac13c8e90b"/>
    <ds:schemaRef ds:uri="abd9c013-afd4-4605-a7aa-45ecbe72d026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809</Words>
  <Application>Microsoft Office PowerPoint</Application>
  <PresentationFormat>A4 Paper (210x297 mm)</PresentationFormat>
  <Paragraphs>232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Heather Robinson</cp:lastModifiedBy>
  <cp:revision>7</cp:revision>
  <cp:lastPrinted>2024-12-12T13:06:13Z</cp:lastPrinted>
  <dcterms:created xsi:type="dcterms:W3CDTF">2014-08-19T19:35:20Z</dcterms:created>
  <dcterms:modified xsi:type="dcterms:W3CDTF">2025-10-18T18:06:35Z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